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ppt/theme/themeOverride3.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53" r:id="rId3"/>
  </p:sldMasterIdLst>
  <p:notesMasterIdLst>
    <p:notesMasterId r:id="rId18"/>
  </p:notesMasterIdLst>
  <p:sldIdLst>
    <p:sldId id="256" r:id="rId4"/>
    <p:sldId id="299" r:id="rId5"/>
    <p:sldId id="300" r:id="rId6"/>
    <p:sldId id="270" r:id="rId7"/>
    <p:sldId id="302" r:id="rId8"/>
    <p:sldId id="303" r:id="rId9"/>
    <p:sldId id="264" r:id="rId10"/>
    <p:sldId id="289" r:id="rId11"/>
    <p:sldId id="295" r:id="rId12"/>
    <p:sldId id="304" r:id="rId13"/>
    <p:sldId id="282" r:id="rId14"/>
    <p:sldId id="273" r:id="rId15"/>
    <p:sldId id="305" r:id="rId16"/>
    <p:sldId id="265" r:id="rId17"/>
  </p:sldIdLst>
  <p:sldSz cx="9144000" cy="5143500" type="screen16x9"/>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3A6F"/>
    <a:srgbClr val="B4186E"/>
    <a:srgbClr val="8F1838"/>
    <a:srgbClr val="B64926"/>
    <a:srgbClr val="C00000"/>
    <a:srgbClr val="E46C0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233" autoAdjust="0"/>
  </p:normalViewPr>
  <p:slideViewPr>
    <p:cSldViewPr>
      <p:cViewPr varScale="1">
        <p:scale>
          <a:sx n="84" d="100"/>
          <a:sy n="84" d="100"/>
        </p:scale>
        <p:origin x="780" y="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media/hdphoto1.wdp>
</file>

<file path=ppt/media/image1.jpg>
</file>

<file path=ppt/media/image10.jpg>
</file>

<file path=ppt/media/image11.png>
</file>

<file path=ppt/media/image12.jpg>
</file>

<file path=ppt/media/image13.jp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099413-FE31-49B9-8646-FFA87310070D}" type="datetimeFigureOut">
              <a:rPr lang="ko-KR" altLang="en-US" smtClean="0"/>
              <a:t>2019-04-22</a:t>
            </a:fld>
            <a:endParaRPr lang="ko-KR"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94368B0-E4C3-489B-9EDD-862E350A98F7}" type="slidenum">
              <a:rPr lang="ko-KR" altLang="en-US" smtClean="0"/>
              <a:t>‹#›</a:t>
            </a:fld>
            <a:endParaRPr lang="ko-KR" altLang="en-US"/>
          </a:p>
        </p:txBody>
      </p:sp>
    </p:spTree>
    <p:extLst>
      <p:ext uri="{BB962C8B-B14F-4D97-AF65-F5344CB8AC3E}">
        <p14:creationId xmlns:p14="http://schemas.microsoft.com/office/powerpoint/2010/main" val="2692652582"/>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4368B0-E4C3-489B-9EDD-862E350A98F7}" type="slidenum">
              <a:rPr lang="ko-KR" altLang="en-US" smtClean="0"/>
              <a:t>9</a:t>
            </a:fld>
            <a:endParaRPr lang="ko-KR" altLang="en-US"/>
          </a:p>
        </p:txBody>
      </p:sp>
    </p:spTree>
    <p:extLst>
      <p:ext uri="{BB962C8B-B14F-4D97-AF65-F5344CB8AC3E}">
        <p14:creationId xmlns:p14="http://schemas.microsoft.com/office/powerpoint/2010/main" val="38017713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4368B0-E4C3-489B-9EDD-862E350A98F7}" type="slidenum">
              <a:rPr lang="ko-KR" altLang="en-US" smtClean="0"/>
              <a:t>10</a:t>
            </a:fld>
            <a:endParaRPr lang="ko-KR" altLang="en-US"/>
          </a:p>
        </p:txBody>
      </p:sp>
    </p:spTree>
    <p:extLst>
      <p:ext uri="{BB962C8B-B14F-4D97-AF65-F5344CB8AC3E}">
        <p14:creationId xmlns:p14="http://schemas.microsoft.com/office/powerpoint/2010/main" val="1633594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94368B0-E4C3-489B-9EDD-862E350A98F7}" type="slidenum">
              <a:rPr lang="ko-KR" altLang="en-US" smtClean="0"/>
              <a:t>11</a:t>
            </a:fld>
            <a:endParaRPr lang="ko-KR" altLang="en-US"/>
          </a:p>
        </p:txBody>
      </p:sp>
    </p:spTree>
    <p:extLst>
      <p:ext uri="{BB962C8B-B14F-4D97-AF65-F5344CB8AC3E}">
        <p14:creationId xmlns:p14="http://schemas.microsoft.com/office/powerpoint/2010/main" val="5631826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833796" y="1203597"/>
            <a:ext cx="3481636" cy="1808583"/>
          </a:xfrm>
          <a:prstGeom prst="rect">
            <a:avLst/>
          </a:prstGeom>
        </p:spPr>
        <p:txBody>
          <a:bodyPr anchor="ctr"/>
          <a:lstStyle>
            <a:lvl1pPr marL="0" indent="0" algn="ctr">
              <a:lnSpc>
                <a:spcPct val="100000"/>
              </a:lnSpc>
              <a:buNone/>
              <a:defRPr sz="3600" b="0" baseline="0">
                <a:solidFill>
                  <a:schemeClr val="bg1"/>
                </a:solidFill>
                <a:latin typeface="+mj-lt"/>
                <a:cs typeface="Arial" pitchFamily="34" charset="0"/>
              </a:defRPr>
            </a:lvl1pPr>
          </a:lstStyle>
          <a:p>
            <a:pPr lvl="0"/>
            <a:r>
              <a:rPr lang="en-US" altLang="ko-KR" dirty="0"/>
              <a:t>FREE</a:t>
            </a:r>
          </a:p>
          <a:p>
            <a:pPr lvl="0"/>
            <a:r>
              <a:rPr lang="en-US" altLang="ko-KR" dirty="0"/>
              <a:t>PPT</a:t>
            </a:r>
          </a:p>
          <a:p>
            <a:pPr lvl="0"/>
            <a:r>
              <a:rPr lang="en-US" altLang="ko-KR" dirty="0"/>
              <a:t>TEMPLATES</a:t>
            </a:r>
          </a:p>
        </p:txBody>
      </p:sp>
      <p:sp>
        <p:nvSpPr>
          <p:cNvPr id="11" name="Text Placeholder 9"/>
          <p:cNvSpPr>
            <a:spLocks noGrp="1"/>
          </p:cNvSpPr>
          <p:nvPr>
            <p:ph type="body" sz="quarter" idx="11" hasCustomPrompt="1"/>
          </p:nvPr>
        </p:nvSpPr>
        <p:spPr>
          <a:xfrm>
            <a:off x="2833796" y="3012181"/>
            <a:ext cx="3481636" cy="855712"/>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INSTERT</a:t>
            </a:r>
          </a:p>
          <a:p>
            <a:pPr lvl="0"/>
            <a:r>
              <a:rPr lang="en-US" altLang="ko-KR" dirty="0"/>
              <a:t>THE TITLE OF YOUR</a:t>
            </a:r>
          </a:p>
          <a:p>
            <a:pPr lvl="0"/>
            <a:r>
              <a:rPr lang="en-US" altLang="ko-KR" dirty="0"/>
              <a:t>PRESENTATION HERE</a:t>
            </a:r>
            <a:endParaRPr lang="ko-KR" altLang="en-US" dirty="0"/>
          </a:p>
        </p:txBody>
      </p:sp>
    </p:spTree>
    <p:extLst>
      <p:ext uri="{BB962C8B-B14F-4D97-AF65-F5344CB8AC3E}">
        <p14:creationId xmlns:p14="http://schemas.microsoft.com/office/powerpoint/2010/main" val="41627365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accent1"/>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200" b="0" baseline="0">
                <a:solidFill>
                  <a:schemeClr val="accent1"/>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0" y="3363838"/>
            <a:ext cx="9144000" cy="18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155820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123728" y="123478"/>
            <a:ext cx="7020272" cy="576064"/>
          </a:xfrm>
          <a:prstGeom prst="rect">
            <a:avLst/>
          </a:prstGeom>
        </p:spPr>
        <p:txBody>
          <a:bodyPr anchor="ctr"/>
          <a:lstStyle>
            <a:lvl1pPr marL="0" indent="0" algn="l">
              <a:buNone/>
              <a:defRPr sz="3600" b="0" baseline="0">
                <a:solidFill>
                  <a:schemeClr val="accent1"/>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123728" y="699542"/>
            <a:ext cx="7020272" cy="288032"/>
          </a:xfrm>
          <a:prstGeom prst="rect">
            <a:avLst/>
          </a:prstGeom>
        </p:spPr>
        <p:txBody>
          <a:bodyPr anchor="ctr"/>
          <a:lstStyle>
            <a:lvl1pPr marL="0" indent="0" algn="l">
              <a:buNone/>
              <a:defRPr sz="1200" b="0" baseline="0">
                <a:solidFill>
                  <a:schemeClr val="accent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6191571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accent1"/>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200" b="0" baseline="0">
                <a:solidFill>
                  <a:schemeClr val="accent1"/>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0" y="4876006"/>
            <a:ext cx="9144000" cy="2880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Picture Placeholder 2"/>
          <p:cNvSpPr>
            <a:spLocks noGrp="1"/>
          </p:cNvSpPr>
          <p:nvPr>
            <p:ph type="pic" idx="1" hasCustomPrompt="1"/>
          </p:nvPr>
        </p:nvSpPr>
        <p:spPr>
          <a:xfrm>
            <a:off x="612811" y="1243802"/>
            <a:ext cx="1714726" cy="1666909"/>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3" name="Frame 2"/>
          <p:cNvSpPr/>
          <p:nvPr userDrawn="1"/>
        </p:nvSpPr>
        <p:spPr>
          <a:xfrm>
            <a:off x="485315" y="1131590"/>
            <a:ext cx="1944216" cy="3384376"/>
          </a:xfrm>
          <a:prstGeom prst="frame">
            <a:avLst>
              <a:gd name="adj1" fmla="val 182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4" name="Picture Placeholder 2"/>
          <p:cNvSpPr>
            <a:spLocks noGrp="1"/>
          </p:cNvSpPr>
          <p:nvPr>
            <p:ph type="pic" idx="12" hasCustomPrompt="1"/>
          </p:nvPr>
        </p:nvSpPr>
        <p:spPr>
          <a:xfrm>
            <a:off x="2684518" y="1243802"/>
            <a:ext cx="1714726" cy="1666909"/>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5" name="Frame 14"/>
          <p:cNvSpPr/>
          <p:nvPr userDrawn="1"/>
        </p:nvSpPr>
        <p:spPr>
          <a:xfrm>
            <a:off x="2557022" y="1131590"/>
            <a:ext cx="1944216" cy="3384376"/>
          </a:xfrm>
          <a:prstGeom prst="frame">
            <a:avLst>
              <a:gd name="adj1" fmla="val 182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6" name="Picture Placeholder 2"/>
          <p:cNvSpPr>
            <a:spLocks noGrp="1"/>
          </p:cNvSpPr>
          <p:nvPr>
            <p:ph type="pic" idx="13" hasCustomPrompt="1"/>
          </p:nvPr>
        </p:nvSpPr>
        <p:spPr>
          <a:xfrm>
            <a:off x="4756225" y="1243802"/>
            <a:ext cx="1714726" cy="1666909"/>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7" name="Frame 16"/>
          <p:cNvSpPr/>
          <p:nvPr userDrawn="1"/>
        </p:nvSpPr>
        <p:spPr>
          <a:xfrm>
            <a:off x="4628729" y="1131590"/>
            <a:ext cx="1944216" cy="3384376"/>
          </a:xfrm>
          <a:prstGeom prst="frame">
            <a:avLst>
              <a:gd name="adj1" fmla="val 1826"/>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8" name="Picture Placeholder 2"/>
          <p:cNvSpPr>
            <a:spLocks noGrp="1"/>
          </p:cNvSpPr>
          <p:nvPr>
            <p:ph type="pic" idx="14" hasCustomPrompt="1"/>
          </p:nvPr>
        </p:nvSpPr>
        <p:spPr>
          <a:xfrm>
            <a:off x="6827932" y="1243802"/>
            <a:ext cx="1714726" cy="1666909"/>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19" name="Frame 18"/>
          <p:cNvSpPr/>
          <p:nvPr userDrawn="1"/>
        </p:nvSpPr>
        <p:spPr>
          <a:xfrm>
            <a:off x="6700436" y="1131590"/>
            <a:ext cx="1944216" cy="3384376"/>
          </a:xfrm>
          <a:prstGeom prst="frame">
            <a:avLst>
              <a:gd name="adj1" fmla="val 182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Tree>
    <p:extLst>
      <p:ext uri="{BB962C8B-B14F-4D97-AF65-F5344CB8AC3E}">
        <p14:creationId xmlns:p14="http://schemas.microsoft.com/office/powerpoint/2010/main" val="27259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s and Contents Layout">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6804248" y="307249"/>
            <a:ext cx="2016224" cy="4536504"/>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0" hasCustomPrompt="1"/>
          </p:nvPr>
        </p:nvSpPr>
        <p:spPr>
          <a:xfrm>
            <a:off x="2915816" y="307249"/>
            <a:ext cx="3744416" cy="4536504"/>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6159670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81632"/>
            <a:ext cx="9144000" cy="576064"/>
          </a:xfrm>
          <a:prstGeom prst="rect">
            <a:avLst/>
          </a:prstGeom>
        </p:spPr>
        <p:txBody>
          <a:bodyPr anchor="ctr"/>
          <a:lstStyle>
            <a:lvl1pPr marL="0" indent="0" algn="ctr">
              <a:buNone/>
              <a:defRPr sz="3600" b="0" baseline="0">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757696"/>
            <a:ext cx="9144000" cy="288032"/>
          </a:xfrm>
          <a:prstGeom prst="rect">
            <a:avLst/>
          </a:prstGeom>
        </p:spPr>
        <p:txBody>
          <a:bodyPr anchor="ctr"/>
          <a:lstStyle>
            <a:lvl1pPr marL="0" indent="0" algn="ctr">
              <a:buNone/>
              <a:defRPr sz="1200" b="0" baseline="0">
                <a:latin typeface="+mn-lt"/>
                <a:cs typeface="Arial" pitchFamily="34" charset="0"/>
              </a:defRPr>
            </a:lvl1pPr>
          </a:lstStyle>
          <a:p>
            <a:pPr lvl="0"/>
            <a:r>
              <a:rPr lang="en-US" altLang="ko-KR" dirty="0"/>
              <a:t>Insert the title of your subtitle Here</a:t>
            </a:r>
          </a:p>
        </p:txBody>
      </p:sp>
      <p:sp>
        <p:nvSpPr>
          <p:cNvPr id="5" name="Picture Placeholder 2"/>
          <p:cNvSpPr>
            <a:spLocks noGrp="1"/>
          </p:cNvSpPr>
          <p:nvPr>
            <p:ph type="pic" idx="1" hasCustomPrompt="1"/>
          </p:nvPr>
        </p:nvSpPr>
        <p:spPr>
          <a:xfrm>
            <a:off x="459144" y="1259703"/>
            <a:ext cx="1728000" cy="1728000"/>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2" hasCustomPrompt="1"/>
          </p:nvPr>
        </p:nvSpPr>
        <p:spPr>
          <a:xfrm>
            <a:off x="2331352" y="3116468"/>
            <a:ext cx="1728000" cy="1728000"/>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 name="Rectangle 1"/>
          <p:cNvSpPr/>
          <p:nvPr userDrawn="1"/>
        </p:nvSpPr>
        <p:spPr>
          <a:xfrm>
            <a:off x="2331160" y="1259511"/>
            <a:ext cx="1728192" cy="17281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Rectangle 7"/>
          <p:cNvSpPr/>
          <p:nvPr userDrawn="1"/>
        </p:nvSpPr>
        <p:spPr>
          <a:xfrm>
            <a:off x="459144" y="3116276"/>
            <a:ext cx="1728192" cy="172819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Picture Placeholder 2"/>
          <p:cNvSpPr>
            <a:spLocks noGrp="1"/>
          </p:cNvSpPr>
          <p:nvPr>
            <p:ph type="pic" idx="13" hasCustomPrompt="1"/>
          </p:nvPr>
        </p:nvSpPr>
        <p:spPr>
          <a:xfrm>
            <a:off x="4203560" y="1259511"/>
            <a:ext cx="4464496" cy="3584957"/>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995474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Images and Contents Layout">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1259632" y="483518"/>
            <a:ext cx="3463180" cy="4176464"/>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1441080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Images and Contents Layout">
    <p:spTree>
      <p:nvGrpSpPr>
        <p:cNvPr id="1" name=""/>
        <p:cNvGrpSpPr/>
        <p:nvPr/>
      </p:nvGrpSpPr>
      <p:grpSpPr>
        <a:xfrm>
          <a:off x="0" y="0"/>
          <a:ext cx="0" cy="0"/>
          <a:chOff x="0" y="0"/>
          <a:chExt cx="0" cy="0"/>
        </a:xfrm>
      </p:grpSpPr>
      <p:sp>
        <p:nvSpPr>
          <p:cNvPr id="6" name="Rectangle 5"/>
          <p:cNvSpPr/>
          <p:nvPr userDrawn="1"/>
        </p:nvSpPr>
        <p:spPr>
          <a:xfrm>
            <a:off x="0" y="1285875"/>
            <a:ext cx="9144000" cy="2571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027" name="Picture 3" descr="D:\GoogleSlides\002-기본자료\005-PNG이미지\모니터.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788024" y="750706"/>
            <a:ext cx="3744416" cy="3733460"/>
          </a:xfrm>
          <a:prstGeom prst="rect">
            <a:avLst/>
          </a:prstGeom>
          <a:noFill/>
          <a:extLst>
            <a:ext uri="{909E8E84-426E-40DD-AFC4-6F175D3DCCD1}">
              <a14:hiddenFill xmlns:a14="http://schemas.microsoft.com/office/drawing/2010/main">
                <a:solidFill>
                  <a:srgbClr val="FFFFFF"/>
                </a:solidFill>
              </a14:hiddenFill>
            </a:ext>
          </a:extLst>
        </p:spPr>
      </p:pic>
      <p:sp>
        <p:nvSpPr>
          <p:cNvPr id="7" name="Picture Placeholder 2"/>
          <p:cNvSpPr>
            <a:spLocks noGrp="1"/>
          </p:cNvSpPr>
          <p:nvPr>
            <p:ph type="pic" idx="1" hasCustomPrompt="1"/>
          </p:nvPr>
        </p:nvSpPr>
        <p:spPr>
          <a:xfrm>
            <a:off x="4934706" y="874686"/>
            <a:ext cx="3441499" cy="2345136"/>
          </a:xfrm>
          <a:prstGeom prst="rect">
            <a:avLst/>
          </a:prstGeom>
          <a:solidFill>
            <a:schemeClr val="bg1">
              <a:lumMod val="95000"/>
            </a:schemeClr>
          </a:solidFill>
          <a:effectLst/>
        </p:spPr>
        <p:txBody>
          <a:bodyPr anchor="ctr"/>
          <a:lstStyle>
            <a:lvl1pPr marL="0" indent="0" algn="ctr">
              <a:buNone/>
              <a:defRPr sz="1200" b="1"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Text Placeholder 9"/>
          <p:cNvSpPr>
            <a:spLocks noGrp="1"/>
          </p:cNvSpPr>
          <p:nvPr>
            <p:ph type="body" sz="quarter" idx="10" hasCustomPrompt="1"/>
          </p:nvPr>
        </p:nvSpPr>
        <p:spPr>
          <a:xfrm>
            <a:off x="467544" y="181632"/>
            <a:ext cx="8676456" cy="576064"/>
          </a:xfrm>
          <a:prstGeom prst="rect">
            <a:avLst/>
          </a:prstGeom>
        </p:spPr>
        <p:txBody>
          <a:bodyPr anchor="ctr"/>
          <a:lstStyle>
            <a:lvl1pPr marL="0" indent="0" algn="l">
              <a:buNone/>
              <a:defRPr sz="3600" b="0" baseline="0">
                <a:solidFill>
                  <a:schemeClr val="accent1"/>
                </a:solidFill>
                <a:latin typeface="+mj-lt"/>
                <a:cs typeface="Arial" pitchFamily="34" charset="0"/>
              </a:defRPr>
            </a:lvl1pPr>
          </a:lstStyle>
          <a:p>
            <a:pPr lvl="0"/>
            <a:r>
              <a:rPr lang="en-US" altLang="ko-KR" dirty="0"/>
              <a:t>IMAGES &amp; CONTENTS</a:t>
            </a:r>
          </a:p>
        </p:txBody>
      </p:sp>
      <p:sp>
        <p:nvSpPr>
          <p:cNvPr id="9" name="Text Placeholder 9"/>
          <p:cNvSpPr>
            <a:spLocks noGrp="1"/>
          </p:cNvSpPr>
          <p:nvPr>
            <p:ph type="body" sz="quarter" idx="11" hasCustomPrompt="1"/>
          </p:nvPr>
        </p:nvSpPr>
        <p:spPr>
          <a:xfrm>
            <a:off x="467544" y="757696"/>
            <a:ext cx="8676456" cy="288032"/>
          </a:xfrm>
          <a:prstGeom prst="rect">
            <a:avLst/>
          </a:prstGeom>
        </p:spPr>
        <p:txBody>
          <a:bodyPr anchor="ctr"/>
          <a:lstStyle>
            <a:lvl1pPr marL="0" indent="0" algn="l">
              <a:buNone/>
              <a:defRPr sz="1200" b="0" baseline="0">
                <a:solidFill>
                  <a:schemeClr val="accent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9103964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Images and Contents Layout">
    <p:spTree>
      <p:nvGrpSpPr>
        <p:cNvPr id="1" name=""/>
        <p:cNvGrpSpPr/>
        <p:nvPr/>
      </p:nvGrpSpPr>
      <p:grpSpPr>
        <a:xfrm>
          <a:off x="0" y="0"/>
          <a:ext cx="0" cy="0"/>
          <a:chOff x="0" y="0"/>
          <a:chExt cx="0" cy="0"/>
        </a:xfrm>
      </p:grpSpPr>
      <p:sp>
        <p:nvSpPr>
          <p:cNvPr id="3" name="Rectangle 2"/>
          <p:cNvSpPr/>
          <p:nvPr userDrawn="1"/>
        </p:nvSpPr>
        <p:spPr>
          <a:xfrm>
            <a:off x="0" y="0"/>
            <a:ext cx="9144000" cy="257175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4" name="Picture 2" descr="D:\Fullppt\PNG이미지\핸드폰2.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123318" y="896439"/>
            <a:ext cx="2808312" cy="3400810"/>
          </a:xfrm>
          <a:prstGeom prst="rect">
            <a:avLst/>
          </a:prstGeom>
          <a:noFill/>
          <a:extLst>
            <a:ext uri="{909E8E84-426E-40DD-AFC4-6F175D3DCCD1}">
              <a14:hiddenFill xmlns:a14="http://schemas.microsoft.com/office/drawing/2010/main">
                <a:solidFill>
                  <a:srgbClr val="FFFFFF"/>
                </a:solidFill>
              </a14:hiddenFill>
            </a:ext>
          </a:extLst>
        </p:spPr>
      </p:pic>
      <p:sp>
        <p:nvSpPr>
          <p:cNvPr id="5" name="Picture Placeholder 2"/>
          <p:cNvSpPr>
            <a:spLocks noGrp="1"/>
          </p:cNvSpPr>
          <p:nvPr>
            <p:ph type="pic" idx="1" hasCustomPrompt="1"/>
          </p:nvPr>
        </p:nvSpPr>
        <p:spPr>
          <a:xfrm>
            <a:off x="7347454" y="1034587"/>
            <a:ext cx="1080120" cy="250179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0" hasCustomPrompt="1"/>
          </p:nvPr>
        </p:nvSpPr>
        <p:spPr>
          <a:xfrm>
            <a:off x="5697095" y="1181296"/>
            <a:ext cx="1619609" cy="2501798"/>
          </a:xfrm>
          <a:prstGeom prst="rect">
            <a:avLst/>
          </a:prstGeom>
          <a:solidFill>
            <a:schemeClr val="bg1">
              <a:lumMod val="95000"/>
            </a:schemeClr>
          </a:solidFill>
        </p:spPr>
        <p:txBody>
          <a:bodyPr anchor="ctr"/>
          <a:lstStyle>
            <a:lvl1pPr marL="0" indent="0" algn="ctr">
              <a:buNone/>
              <a:defRPr sz="120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0903128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Images and Contents Layout">
    <p:bg>
      <p:bgPr>
        <a:solidFill>
          <a:schemeClr val="accent2"/>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idx="10" hasCustomPrompt="1"/>
          </p:nvPr>
        </p:nvSpPr>
        <p:spPr>
          <a:xfrm>
            <a:off x="2915816" y="0"/>
            <a:ext cx="3312368" cy="5143500"/>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7556570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Images and Contents Layout">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0" y="0"/>
            <a:ext cx="9144000" cy="5143500"/>
          </a:xfrm>
          <a:prstGeom prst="rect">
            <a:avLst/>
          </a:prstGeom>
          <a:solidFill>
            <a:schemeClr val="bg1">
              <a:lumMod val="8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767969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Oval 3"/>
          <p:cNvSpPr/>
          <p:nvPr userDrawn="1"/>
        </p:nvSpPr>
        <p:spPr>
          <a:xfrm>
            <a:off x="2879812" y="874038"/>
            <a:ext cx="3384376" cy="3384376"/>
          </a:xfrm>
          <a:prstGeom prst="ellipse">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Text Placeholder 9"/>
          <p:cNvSpPr>
            <a:spLocks noGrp="1"/>
          </p:cNvSpPr>
          <p:nvPr>
            <p:ph type="body" sz="quarter" idx="10" hasCustomPrompt="1"/>
          </p:nvPr>
        </p:nvSpPr>
        <p:spPr>
          <a:xfrm>
            <a:off x="2879812" y="1995686"/>
            <a:ext cx="3384376" cy="576063"/>
          </a:xfrm>
          <a:prstGeom prst="rect">
            <a:avLst/>
          </a:prstGeom>
        </p:spPr>
        <p:txBody>
          <a:bodyPr anchor="ctr"/>
          <a:lstStyle>
            <a:lvl1pPr marL="0" indent="0" algn="ctr">
              <a:buNone/>
              <a:defRPr sz="3600" b="0" baseline="0">
                <a:solidFill>
                  <a:schemeClr val="bg1"/>
                </a:solidFill>
                <a:latin typeface="+mj-lt"/>
                <a:cs typeface="Arial" pitchFamily="34" charset="0"/>
              </a:defRPr>
            </a:lvl1pPr>
          </a:lstStyle>
          <a:p>
            <a:pPr lvl="0"/>
            <a:r>
              <a:rPr lang="en-US" altLang="ko-KR" dirty="0"/>
              <a:t>Thank you</a:t>
            </a:r>
          </a:p>
        </p:txBody>
      </p:sp>
      <p:sp>
        <p:nvSpPr>
          <p:cNvPr id="11" name="Text Placeholder 9"/>
          <p:cNvSpPr>
            <a:spLocks noGrp="1"/>
          </p:cNvSpPr>
          <p:nvPr>
            <p:ph type="body" sz="quarter" idx="11" hasCustomPrompt="1"/>
          </p:nvPr>
        </p:nvSpPr>
        <p:spPr>
          <a:xfrm>
            <a:off x="2879664" y="2571750"/>
            <a:ext cx="3384376" cy="508248"/>
          </a:xfrm>
          <a:prstGeom prst="rect">
            <a:avLst/>
          </a:prstGeom>
        </p:spPr>
        <p:txBody>
          <a:bodyPr anchor="ctr"/>
          <a:lstStyle>
            <a:lvl1pPr marL="0" indent="0" algn="ctr">
              <a:buNone/>
              <a:defRPr sz="1400" b="0" baseline="0">
                <a:solidFill>
                  <a:schemeClr val="bg1"/>
                </a:solidFill>
                <a:latin typeface="+mn-lt"/>
                <a:cs typeface="Arial" pitchFamily="34" charset="0"/>
              </a:defRPr>
            </a:lvl1pPr>
          </a:lstStyle>
          <a:p>
            <a:pPr lvl="0"/>
            <a:r>
              <a:rPr lang="en-US" altLang="ko-KR" dirty="0"/>
              <a:t>Insert the title</a:t>
            </a:r>
          </a:p>
          <a:p>
            <a:pPr lvl="0"/>
            <a:r>
              <a:rPr lang="en-US" altLang="ko-KR" dirty="0"/>
              <a:t>of your subtitle Here</a:t>
            </a:r>
          </a:p>
        </p:txBody>
      </p:sp>
      <p:sp>
        <p:nvSpPr>
          <p:cNvPr id="5" name="Rectangle 4"/>
          <p:cNvSpPr/>
          <p:nvPr userDrawn="1"/>
        </p:nvSpPr>
        <p:spPr>
          <a:xfrm rot="2551977">
            <a:off x="8622803" y="-175729"/>
            <a:ext cx="216024" cy="828048"/>
          </a:xfrm>
          <a:custGeom>
            <a:avLst/>
            <a:gdLst/>
            <a:ahLst/>
            <a:cxnLst/>
            <a:rect l="l" t="t" r="r" b="b"/>
            <a:pathLst>
              <a:path w="216024" h="828048">
                <a:moveTo>
                  <a:pt x="0" y="198178"/>
                </a:moveTo>
                <a:lnTo>
                  <a:pt x="216024" y="0"/>
                </a:lnTo>
                <a:lnTo>
                  <a:pt x="216024" y="828048"/>
                </a:lnTo>
                <a:lnTo>
                  <a:pt x="0" y="828047"/>
                </a:lnTo>
                <a:close/>
              </a:path>
            </a:pathLst>
          </a:cu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a:p>
        </p:txBody>
      </p:sp>
      <p:sp>
        <p:nvSpPr>
          <p:cNvPr id="8" name="Rectangle 7"/>
          <p:cNvSpPr/>
          <p:nvPr userDrawn="1"/>
        </p:nvSpPr>
        <p:spPr>
          <a:xfrm rot="2551977">
            <a:off x="8702909" y="-64441"/>
            <a:ext cx="216024" cy="1220895"/>
          </a:xfrm>
          <a:custGeom>
            <a:avLst/>
            <a:gdLst/>
            <a:ahLst/>
            <a:cxnLst/>
            <a:rect l="l" t="t" r="r" b="b"/>
            <a:pathLst>
              <a:path w="216024" h="1220895">
                <a:moveTo>
                  <a:pt x="0" y="0"/>
                </a:moveTo>
                <a:lnTo>
                  <a:pt x="216024" y="235477"/>
                </a:lnTo>
                <a:lnTo>
                  <a:pt x="216024" y="1220895"/>
                </a:lnTo>
                <a:lnTo>
                  <a:pt x="0" y="1220895"/>
                </a:lnTo>
                <a:close/>
              </a:path>
            </a:pathLst>
          </a:cu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a:p>
        </p:txBody>
      </p:sp>
      <p:sp>
        <p:nvSpPr>
          <p:cNvPr id="9" name="Rectangle 8"/>
          <p:cNvSpPr/>
          <p:nvPr userDrawn="1"/>
        </p:nvSpPr>
        <p:spPr>
          <a:xfrm rot="2359288">
            <a:off x="201572" y="3936189"/>
            <a:ext cx="216024" cy="1240840"/>
          </a:xfrm>
          <a:custGeom>
            <a:avLst/>
            <a:gdLst/>
            <a:ahLst/>
            <a:cxnLst/>
            <a:rect l="l" t="t" r="r" b="b"/>
            <a:pathLst>
              <a:path w="216024" h="1240840">
                <a:moveTo>
                  <a:pt x="0" y="0"/>
                </a:moveTo>
                <a:lnTo>
                  <a:pt x="216024" y="0"/>
                </a:lnTo>
                <a:lnTo>
                  <a:pt x="216024" y="1240840"/>
                </a:lnTo>
                <a:lnTo>
                  <a:pt x="0" y="977112"/>
                </a:lnTo>
                <a:close/>
              </a:path>
            </a:pathLst>
          </a:custGeom>
          <a:solidFill>
            <a:schemeClr val="tx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a:p>
        </p:txBody>
      </p:sp>
      <p:sp>
        <p:nvSpPr>
          <p:cNvPr id="12" name="Rectangle 11"/>
          <p:cNvSpPr/>
          <p:nvPr userDrawn="1"/>
        </p:nvSpPr>
        <p:spPr>
          <a:xfrm rot="2359288">
            <a:off x="272370" y="4409776"/>
            <a:ext cx="216024" cy="904565"/>
          </a:xfrm>
          <a:custGeom>
            <a:avLst/>
            <a:gdLst/>
            <a:ahLst/>
            <a:cxnLst/>
            <a:rect l="l" t="t" r="r" b="b"/>
            <a:pathLst>
              <a:path w="216024" h="904565">
                <a:moveTo>
                  <a:pt x="0" y="0"/>
                </a:moveTo>
                <a:lnTo>
                  <a:pt x="216024" y="0"/>
                </a:lnTo>
                <a:lnTo>
                  <a:pt x="216024" y="727616"/>
                </a:lnTo>
                <a:lnTo>
                  <a:pt x="0" y="904565"/>
                </a:lnTo>
                <a:close/>
              </a:path>
            </a:pathLst>
          </a:custGeom>
          <a:solidFill>
            <a:schemeClr val="tx1">
              <a:alpha val="6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ko-KR" altLang="en-US"/>
          </a:p>
        </p:txBody>
      </p:sp>
    </p:spTree>
    <p:extLst>
      <p:ext uri="{BB962C8B-B14F-4D97-AF65-F5344CB8AC3E}">
        <p14:creationId xmlns:p14="http://schemas.microsoft.com/office/powerpoint/2010/main" val="9224771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Images and Contents Layout">
    <p:bg>
      <p:bgPr>
        <a:solidFill>
          <a:schemeClr val="accent1"/>
        </a:solidFill>
        <a:effectLst/>
      </p:bgPr>
    </p:bg>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435740" y="468065"/>
            <a:ext cx="4032448" cy="2016224"/>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0" hasCustomPrompt="1"/>
          </p:nvPr>
        </p:nvSpPr>
        <p:spPr>
          <a:xfrm>
            <a:off x="4576312" y="468065"/>
            <a:ext cx="2016000" cy="2016224"/>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1" hasCustomPrompt="1"/>
          </p:nvPr>
        </p:nvSpPr>
        <p:spPr>
          <a:xfrm>
            <a:off x="4576312" y="2628305"/>
            <a:ext cx="2016000" cy="2016224"/>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2" hasCustomPrompt="1"/>
          </p:nvPr>
        </p:nvSpPr>
        <p:spPr>
          <a:xfrm>
            <a:off x="6700660" y="2628305"/>
            <a:ext cx="2016000" cy="2016224"/>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 name="Rectangle 1"/>
          <p:cNvSpPr/>
          <p:nvPr userDrawn="1"/>
        </p:nvSpPr>
        <p:spPr>
          <a:xfrm>
            <a:off x="6700436" y="468065"/>
            <a:ext cx="2016224" cy="201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Tree>
    <p:extLst>
      <p:ext uri="{BB962C8B-B14F-4D97-AF65-F5344CB8AC3E}">
        <p14:creationId xmlns:p14="http://schemas.microsoft.com/office/powerpoint/2010/main" val="78201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Images and Contents Layout">
    <p:spTree>
      <p:nvGrpSpPr>
        <p:cNvPr id="1" name=""/>
        <p:cNvGrpSpPr/>
        <p:nvPr/>
      </p:nvGrpSpPr>
      <p:grpSpPr>
        <a:xfrm>
          <a:off x="0" y="0"/>
          <a:ext cx="0" cy="0"/>
          <a:chOff x="0" y="0"/>
          <a:chExt cx="0" cy="0"/>
        </a:xfrm>
      </p:grpSpPr>
      <p:sp>
        <p:nvSpPr>
          <p:cNvPr id="5" name="Picture Placeholder 2"/>
          <p:cNvSpPr>
            <a:spLocks noGrp="1"/>
          </p:cNvSpPr>
          <p:nvPr>
            <p:ph type="pic" idx="1" hasCustomPrompt="1"/>
          </p:nvPr>
        </p:nvSpPr>
        <p:spPr>
          <a:xfrm>
            <a:off x="219716" y="195485"/>
            <a:ext cx="2945595" cy="2320657"/>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6" name="Picture Placeholder 2"/>
          <p:cNvSpPr>
            <a:spLocks noGrp="1"/>
          </p:cNvSpPr>
          <p:nvPr>
            <p:ph type="pic" idx="10" hasCustomPrompt="1"/>
          </p:nvPr>
        </p:nvSpPr>
        <p:spPr>
          <a:xfrm>
            <a:off x="219716" y="2643758"/>
            <a:ext cx="2945595" cy="2320657"/>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7" name="Picture Placeholder 2"/>
          <p:cNvSpPr>
            <a:spLocks noGrp="1"/>
          </p:cNvSpPr>
          <p:nvPr>
            <p:ph type="pic" idx="11" hasCustomPrompt="1"/>
          </p:nvPr>
        </p:nvSpPr>
        <p:spPr>
          <a:xfrm>
            <a:off x="5980356" y="195485"/>
            <a:ext cx="2945595" cy="2320657"/>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8" name="Picture Placeholder 2"/>
          <p:cNvSpPr>
            <a:spLocks noGrp="1"/>
          </p:cNvSpPr>
          <p:nvPr>
            <p:ph type="pic" idx="12" hasCustomPrompt="1"/>
          </p:nvPr>
        </p:nvSpPr>
        <p:spPr>
          <a:xfrm>
            <a:off x="5980356" y="2643758"/>
            <a:ext cx="2945595" cy="2320657"/>
          </a:xfrm>
          <a:prstGeom prst="rect">
            <a:avLst/>
          </a:prstGeom>
          <a:solidFill>
            <a:schemeClr val="bg1">
              <a:lumMod val="95000"/>
            </a:schemeClr>
          </a:solidFill>
          <a:effectLst/>
        </p:spPr>
        <p:txBody>
          <a:bodyPr anchor="ctr"/>
          <a:lstStyle>
            <a:lvl1pPr marL="0" indent="0" algn="ctr">
              <a:buNone/>
              <a:defRPr sz="1200" b="0" baseline="0">
                <a:solidFill>
                  <a:schemeClr val="tx1">
                    <a:lumMod val="75000"/>
                    <a:lumOff val="25000"/>
                  </a:schemeClr>
                </a:solidFill>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 name="Rectangle 1"/>
          <p:cNvSpPr/>
          <p:nvPr userDrawn="1"/>
        </p:nvSpPr>
        <p:spPr>
          <a:xfrm>
            <a:off x="3275856" y="195485"/>
            <a:ext cx="2593954" cy="47740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0259809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hapes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242646" y="92609"/>
            <a:ext cx="8679898" cy="543185"/>
          </a:xfrm>
          <a:prstGeom prst="rect">
            <a:avLst/>
          </a:prstGeom>
        </p:spPr>
        <p:txBody>
          <a:bodyPr anchor="ctr"/>
          <a:lstStyle>
            <a:lvl1pPr marL="0" indent="0" algn="ctr">
              <a:buNone/>
              <a:defRPr sz="4050" b="0" baseline="0">
                <a:solidFill>
                  <a:schemeClr val="tx1">
                    <a:lumMod val="85000"/>
                    <a:lumOff val="15000"/>
                  </a:schemeClr>
                </a:solidFill>
                <a:latin typeface="+mj-lt"/>
                <a:cs typeface="Arial" pitchFamily="34" charset="0"/>
              </a:defRPr>
            </a:lvl1pPr>
          </a:lstStyle>
          <a:p>
            <a:r>
              <a:rPr lang="en-US" altLang="ko-KR" dirty="0"/>
              <a:t>Fully Editable Shapes</a:t>
            </a:r>
          </a:p>
        </p:txBody>
      </p:sp>
    </p:spTree>
    <p:extLst>
      <p:ext uri="{BB962C8B-B14F-4D97-AF65-F5344CB8AC3E}">
        <p14:creationId xmlns:p14="http://schemas.microsoft.com/office/powerpoint/2010/main" val="370900346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accent1"/>
                </a:solidFill>
                <a:latin typeface="+mj-lt"/>
                <a:cs typeface="Arial" pitchFamily="34" charset="0"/>
              </a:defRPr>
            </a:lvl1pPr>
          </a:lstStyle>
          <a:p>
            <a:pPr lvl="0"/>
            <a:r>
              <a:rPr lang="en-US" altLang="ko-KR" dirty="0"/>
              <a:t>ICON SETS LAYOUT</a:t>
            </a:r>
          </a:p>
        </p:txBody>
      </p:sp>
      <p:grpSp>
        <p:nvGrpSpPr>
          <p:cNvPr id="5" name="Group 4"/>
          <p:cNvGrpSpPr/>
          <p:nvPr userDrawn="1"/>
        </p:nvGrpSpPr>
        <p:grpSpPr>
          <a:xfrm>
            <a:off x="354008" y="1131589"/>
            <a:ext cx="2849840" cy="3649171"/>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spTree>
    <p:extLst>
      <p:ext uri="{BB962C8B-B14F-4D97-AF65-F5344CB8AC3E}">
        <p14:creationId xmlns:p14="http://schemas.microsoft.com/office/powerpoint/2010/main" val="7381822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Break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3507854"/>
            <a:ext cx="9144000" cy="464245"/>
          </a:xfrm>
          <a:prstGeom prst="rect">
            <a:avLst/>
          </a:prstGeom>
        </p:spPr>
        <p:txBody>
          <a:bodyPr anchor="ctr"/>
          <a:lstStyle>
            <a:lvl1pPr marL="0" indent="0" algn="ctr">
              <a:buNone/>
              <a:defRPr sz="3600" b="0" baseline="0">
                <a:solidFill>
                  <a:schemeClr val="tx1">
                    <a:lumMod val="75000"/>
                    <a:lumOff val="25000"/>
                  </a:schemeClr>
                </a:solidFill>
                <a:latin typeface="+mj-lt"/>
                <a:cs typeface="Arial" pitchFamily="34" charset="0"/>
              </a:defRPr>
            </a:lvl1pPr>
          </a:lstStyle>
          <a:p>
            <a:pPr lvl="0"/>
            <a:r>
              <a:rPr lang="en-US" altLang="ko-KR" dirty="0"/>
              <a:t>SECTION BREAK</a:t>
            </a:r>
          </a:p>
        </p:txBody>
      </p:sp>
      <p:sp>
        <p:nvSpPr>
          <p:cNvPr id="11" name="Text Placeholder 9"/>
          <p:cNvSpPr>
            <a:spLocks noGrp="1"/>
          </p:cNvSpPr>
          <p:nvPr>
            <p:ph type="body" sz="quarter" idx="11" hasCustomPrompt="1"/>
          </p:nvPr>
        </p:nvSpPr>
        <p:spPr>
          <a:xfrm>
            <a:off x="0" y="3979602"/>
            <a:ext cx="9144000" cy="282356"/>
          </a:xfrm>
          <a:prstGeom prst="rect">
            <a:avLst/>
          </a:prstGeom>
        </p:spPr>
        <p:txBody>
          <a:bodyPr anchor="ctr"/>
          <a:lstStyle>
            <a:lvl1pPr marL="0" indent="0" algn="ctr">
              <a:buNone/>
              <a:defRPr sz="1400"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3" name="Picture Placeholder 2"/>
          <p:cNvSpPr>
            <a:spLocks noGrp="1"/>
          </p:cNvSpPr>
          <p:nvPr>
            <p:ph type="pic" sz="quarter" idx="12" hasCustomPrompt="1"/>
          </p:nvPr>
        </p:nvSpPr>
        <p:spPr>
          <a:xfrm>
            <a:off x="1" y="0"/>
            <a:ext cx="9144000" cy="2571750"/>
          </a:xfrm>
          <a:prstGeom prst="rect">
            <a:avLst/>
          </a:prstGeom>
        </p:spPr>
        <p:txBody>
          <a:bodyPr/>
          <a:lstStyle>
            <a:lvl1pPr marL="0" marR="0" indent="0" algn="ctr" defTabSz="914400" rtl="0" eaLnBrk="1" fontAlgn="auto" latinLnBrk="1" hangingPunct="1">
              <a:lnSpc>
                <a:spcPct val="100000"/>
              </a:lnSpc>
              <a:spcBef>
                <a:spcPct val="20000"/>
              </a:spcBef>
              <a:spcAft>
                <a:spcPts val="0"/>
              </a:spcAft>
              <a:buClrTx/>
              <a:buSzTx/>
              <a:buFont typeface="Arial" pitchFamily="34" charset="0"/>
              <a:buNone/>
              <a:tabLst/>
              <a:defRPr>
                <a:solidFill>
                  <a:schemeClr val="tx1">
                    <a:lumMod val="75000"/>
                    <a:lumOff val="25000"/>
                  </a:schemeClr>
                </a:solidFill>
                <a:latin typeface="+mn-lt"/>
              </a:defRPr>
            </a:lvl1pPr>
          </a:lstStyle>
          <a:p>
            <a:r>
              <a:rPr lang="en-US" altLang="ko-KR" dirty="0"/>
              <a:t>Your Picture Here</a:t>
            </a:r>
            <a:endParaRPr lang="ko-KR" altLang="en-US" dirty="0"/>
          </a:p>
          <a:p>
            <a:endParaRPr lang="ko-KR" altLang="en-US" dirty="0"/>
          </a:p>
        </p:txBody>
      </p:sp>
      <p:sp>
        <p:nvSpPr>
          <p:cNvPr id="4" name="Rectangle 3"/>
          <p:cNvSpPr/>
          <p:nvPr userDrawn="1"/>
        </p:nvSpPr>
        <p:spPr>
          <a:xfrm>
            <a:off x="0" y="4659982"/>
            <a:ext cx="9144000" cy="48351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738235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Layout">
    <p:spTree>
      <p:nvGrpSpPr>
        <p:cNvPr id="1" name=""/>
        <p:cNvGrpSpPr/>
        <p:nvPr/>
      </p:nvGrpSpPr>
      <p:grpSpPr>
        <a:xfrm>
          <a:off x="0" y="0"/>
          <a:ext cx="0" cy="0"/>
          <a:chOff x="0" y="0"/>
          <a:chExt cx="0" cy="0"/>
        </a:xfrm>
      </p:grpSpPr>
      <p:sp>
        <p:nvSpPr>
          <p:cNvPr id="2" name="Rectangle 1"/>
          <p:cNvSpPr/>
          <p:nvPr userDrawn="1"/>
        </p:nvSpPr>
        <p:spPr>
          <a:xfrm>
            <a:off x="0" y="2571750"/>
            <a:ext cx="9144000" cy="257175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026" name="Picture 2" descr="E:\002-KIMS BUSINESS\007-02-Googleslidesppt\02-GSppt-Contents-Kim\20170215\02-abs\businessman-with-city-vew-png.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61435" y="339502"/>
            <a:ext cx="2105436" cy="4373692"/>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9"/>
          <p:cNvSpPr>
            <a:spLocks noGrp="1"/>
          </p:cNvSpPr>
          <p:nvPr>
            <p:ph type="body" sz="quarter" idx="10" hasCustomPrompt="1"/>
          </p:nvPr>
        </p:nvSpPr>
        <p:spPr>
          <a:xfrm>
            <a:off x="2566870" y="267494"/>
            <a:ext cx="6577129" cy="648072"/>
          </a:xfrm>
          <a:prstGeom prst="rect">
            <a:avLst/>
          </a:prstGeom>
        </p:spPr>
        <p:txBody>
          <a:bodyPr anchor="ctr"/>
          <a:lstStyle>
            <a:lvl1pPr marL="0" indent="0" algn="l">
              <a:buNone/>
              <a:defRPr sz="3600" b="0" baseline="0">
                <a:solidFill>
                  <a:schemeClr val="accent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8757120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or Use Layout">
    <p:spTree>
      <p:nvGrpSpPr>
        <p:cNvPr id="1" name=""/>
        <p:cNvGrpSpPr/>
        <p:nvPr/>
      </p:nvGrpSpPr>
      <p:grpSpPr>
        <a:xfrm>
          <a:off x="0" y="0"/>
          <a:ext cx="0" cy="0"/>
          <a:chOff x="0" y="0"/>
          <a:chExt cx="0" cy="0"/>
        </a:xfrm>
      </p:grpSpPr>
      <p:sp>
        <p:nvSpPr>
          <p:cNvPr id="2" name="Rectangle 1"/>
          <p:cNvSpPr/>
          <p:nvPr userDrawn="1"/>
        </p:nvSpPr>
        <p:spPr>
          <a:xfrm>
            <a:off x="0" y="2571750"/>
            <a:ext cx="9144000" cy="257175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026" name="Picture 2" descr="E:\002-KIMS BUSINESS\007-02-Googleslidesppt\02-GSppt-Contents-Kim\20170215\02-abs\businessman-with-city-vew-png.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9037" y="708009"/>
            <a:ext cx="1793463" cy="3725620"/>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9"/>
          <p:cNvSpPr>
            <a:spLocks noGrp="1"/>
          </p:cNvSpPr>
          <p:nvPr>
            <p:ph type="body" sz="quarter" idx="10" hasCustomPrompt="1"/>
          </p:nvPr>
        </p:nvSpPr>
        <p:spPr>
          <a:xfrm>
            <a:off x="1892500" y="483518"/>
            <a:ext cx="7251500" cy="576064"/>
          </a:xfrm>
          <a:prstGeom prst="rect">
            <a:avLst/>
          </a:prstGeom>
        </p:spPr>
        <p:txBody>
          <a:bodyPr anchor="ctr"/>
          <a:lstStyle>
            <a:lvl1pPr marL="0" indent="0" algn="l">
              <a:buNone/>
              <a:defRPr sz="3600" b="0" baseline="0">
                <a:solidFill>
                  <a:schemeClr val="accent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888934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9"/>
          <p:cNvSpPr>
            <a:spLocks noGrp="1"/>
          </p:cNvSpPr>
          <p:nvPr>
            <p:ph type="body" sz="quarter" idx="11" hasCustomPrompt="1"/>
          </p:nvPr>
        </p:nvSpPr>
        <p:spPr>
          <a:xfrm>
            <a:off x="0" y="123478"/>
            <a:ext cx="9144000" cy="576064"/>
          </a:xfrm>
          <a:prstGeom prst="rect">
            <a:avLst/>
          </a:prstGeom>
        </p:spPr>
        <p:txBody>
          <a:bodyPr anchor="ctr"/>
          <a:lstStyle>
            <a:lvl1pPr marL="0" indent="0" algn="ctr">
              <a:buNone/>
              <a:defRPr sz="3600" b="0" baseline="0">
                <a:solidFill>
                  <a:schemeClr val="bg1"/>
                </a:solidFill>
                <a:latin typeface="+mj-lt"/>
                <a:cs typeface="Arial" pitchFamily="34" charset="0"/>
              </a:defRPr>
            </a:lvl1pPr>
          </a:lstStyle>
          <a:p>
            <a:pPr lvl="0"/>
            <a:r>
              <a:rPr lang="en-US" altLang="ko-KR" dirty="0"/>
              <a:t>BASIC LAYOUT</a:t>
            </a:r>
          </a:p>
        </p:txBody>
      </p:sp>
      <p:sp>
        <p:nvSpPr>
          <p:cNvPr id="6" name="Text Placeholder 9"/>
          <p:cNvSpPr>
            <a:spLocks noGrp="1"/>
          </p:cNvSpPr>
          <p:nvPr>
            <p:ph type="body" sz="quarter" idx="12" hasCustomPrompt="1"/>
          </p:nvPr>
        </p:nvSpPr>
        <p:spPr>
          <a:xfrm>
            <a:off x="0" y="699542"/>
            <a:ext cx="9144000" cy="288032"/>
          </a:xfrm>
          <a:prstGeom prst="rect">
            <a:avLst/>
          </a:prstGeom>
        </p:spPr>
        <p:txBody>
          <a:bodyPr anchor="ctr"/>
          <a:lstStyle>
            <a:lvl1pPr marL="0" indent="0" algn="ctr">
              <a:buNone/>
              <a:defRPr sz="12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312904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Basic Layout">
    <p:bg>
      <p:bgPr>
        <a:solidFill>
          <a:schemeClr val="accent2">
            <a:lumMod val="75000"/>
          </a:schemeClr>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bg1"/>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200" b="0" baseline="0">
                <a:solidFill>
                  <a:schemeClr val="bg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39474331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accent1"/>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200" b="0" baseline="0">
                <a:solidFill>
                  <a:schemeClr val="accent1"/>
                </a:solidFill>
                <a:latin typeface="+mn-lt"/>
                <a:cs typeface="Arial" pitchFamily="34" charset="0"/>
              </a:defRPr>
            </a:lvl1pPr>
          </a:lstStyle>
          <a:p>
            <a:pPr lvl="0"/>
            <a:r>
              <a:rPr lang="en-US" altLang="ko-KR" dirty="0"/>
              <a:t>Insert the title of your subtitle Here</a:t>
            </a:r>
          </a:p>
        </p:txBody>
      </p:sp>
    </p:spTree>
    <p:extLst>
      <p:ext uri="{BB962C8B-B14F-4D97-AF65-F5344CB8AC3E}">
        <p14:creationId xmlns:p14="http://schemas.microsoft.com/office/powerpoint/2010/main" val="1775261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Basic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755576" y="123478"/>
            <a:ext cx="8388424" cy="576064"/>
          </a:xfrm>
          <a:prstGeom prst="rect">
            <a:avLst/>
          </a:prstGeom>
        </p:spPr>
        <p:txBody>
          <a:bodyPr anchor="ctr"/>
          <a:lstStyle>
            <a:lvl1pPr marL="0" indent="0" algn="l">
              <a:buNone/>
              <a:defRPr sz="3600" b="0" baseline="0">
                <a:solidFill>
                  <a:schemeClr val="accent1"/>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755576" y="699542"/>
            <a:ext cx="8388424" cy="288032"/>
          </a:xfrm>
          <a:prstGeom prst="rect">
            <a:avLst/>
          </a:prstGeom>
        </p:spPr>
        <p:txBody>
          <a:bodyPr anchor="ctr"/>
          <a:lstStyle>
            <a:lvl1pPr marL="0" indent="0" algn="l">
              <a:buNone/>
              <a:defRPr sz="1200" b="0" baseline="0">
                <a:solidFill>
                  <a:schemeClr val="accent1"/>
                </a:solidFill>
                <a:latin typeface="+mn-lt"/>
                <a:cs typeface="Arial" pitchFamily="34" charset="0"/>
              </a:defRPr>
            </a:lvl1pPr>
          </a:lstStyle>
          <a:p>
            <a:pPr lvl="0"/>
            <a:r>
              <a:rPr lang="en-US" altLang="ko-KR" dirty="0"/>
              <a:t>Insert the title of your subtitle Here</a:t>
            </a:r>
          </a:p>
        </p:txBody>
      </p:sp>
      <p:pic>
        <p:nvPicPr>
          <p:cNvPr id="6" name="Picture 2" descr="E:\002-KIMS BUSINESS\007-02-Googleslidesppt\02-GSppt-Contents-Kim\20170215\02-abs\businessman-with-city-vew-png.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flipH="1">
            <a:off x="8244408" y="3435846"/>
            <a:ext cx="757546" cy="1573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59729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23478"/>
            <a:ext cx="9144000" cy="576064"/>
          </a:xfrm>
          <a:prstGeom prst="rect">
            <a:avLst/>
          </a:prstGeom>
        </p:spPr>
        <p:txBody>
          <a:bodyPr anchor="ctr"/>
          <a:lstStyle>
            <a:lvl1pPr marL="0" indent="0" algn="ctr">
              <a:buNone/>
              <a:defRPr sz="3600" b="0" baseline="0">
                <a:solidFill>
                  <a:schemeClr val="accent1"/>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699542"/>
            <a:ext cx="9144000" cy="288032"/>
          </a:xfrm>
          <a:prstGeom prst="rect">
            <a:avLst/>
          </a:prstGeom>
        </p:spPr>
        <p:txBody>
          <a:bodyPr anchor="ctr"/>
          <a:lstStyle>
            <a:lvl1pPr marL="0" indent="0" algn="ctr">
              <a:buNone/>
              <a:defRPr sz="1200" b="0" baseline="0">
                <a:solidFill>
                  <a:schemeClr val="accent1"/>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0" y="4876006"/>
            <a:ext cx="9144000" cy="2880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69047034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6683050"/>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7555548"/>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52" r:id="rId3"/>
    <p:sldLayoutId id="2147483662" r:id="rId4"/>
    <p:sldLayoutId id="2147483664" r:id="rId5"/>
    <p:sldLayoutId id="2147483665" r:id="rId6"/>
    <p:sldLayoutId id="2147483663" r:id="rId7"/>
    <p:sldLayoutId id="2147483667" r:id="rId8"/>
    <p:sldLayoutId id="2147483661" r:id="rId9"/>
    <p:sldLayoutId id="2147483666" r:id="rId10"/>
    <p:sldLayoutId id="2147483655" r:id="rId11"/>
    <p:sldLayoutId id="2147483668" r:id="rId12"/>
    <p:sldLayoutId id="2147483669" r:id="rId13"/>
    <p:sldLayoutId id="2147483673" r:id="rId14"/>
    <p:sldLayoutId id="2147483674" r:id="rId15"/>
    <p:sldLayoutId id="2147483675" r:id="rId16"/>
    <p:sldLayoutId id="2147483670" r:id="rId17"/>
    <p:sldLayoutId id="2147483671" r:id="rId18"/>
    <p:sldLayoutId id="2147483672" r:id="rId19"/>
    <p:sldLayoutId id="2147483676" r:id="rId20"/>
    <p:sldLayoutId id="2147483656" r:id="rId2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4710703"/>
      </p:ext>
    </p:extLst>
  </p:cSld>
  <p:clrMap bg1="lt1" tx1="dk1" bg2="lt2" tx2="dk2" accent1="accent1" accent2="accent2" accent3="accent3" accent4="accent4" accent5="accent5" accent6="accent6" hlink="hlink" folHlink="folHlink"/>
  <p:sldLayoutIdLst>
    <p:sldLayoutId id="2147483654" r:id="rId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diversity.ai/" TargetMode="External"/><Relationship Id="rId3" Type="http://schemas.openxmlformats.org/officeDocument/2006/relationships/notesSlide" Target="../notesSlides/notesSlide2.xml"/><Relationship Id="rId7" Type="http://schemas.openxmlformats.org/officeDocument/2006/relationships/hyperlink" Target="https://www.mckinsey.com/~/media/mckinsey/featured%20insights/artificial%20intelligence/applying%20artificial%20intelligence%20for%20social%20good/mgi-applying-ai-for-social-good-discussion-paper-dec-2018.ashx" TargetMode="External"/><Relationship Id="rId2" Type="http://schemas.openxmlformats.org/officeDocument/2006/relationships/slideLayout" Target="../slideLayouts/slideLayout20.xml"/><Relationship Id="rId1" Type="http://schemas.openxmlformats.org/officeDocument/2006/relationships/themeOverride" Target="../theme/themeOverride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xml"/><Relationship Id="rId1" Type="http://schemas.openxmlformats.org/officeDocument/2006/relationships/slideLayout" Target="../slideLayouts/slideLayout19.xml"/><Relationship Id="rId4" Type="http://schemas.openxmlformats.org/officeDocument/2006/relationships/hyperlink" Target="https://www.apriorit.com/dev-blog/599-ai-for-image-processing"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economictimes.indiatimes.com/tech/software/how-image-processing-will-change-your-world-in-future/articleshow/10394958.cms" TargetMode="External"/><Relationship Id="rId2" Type="http://schemas.openxmlformats.org/officeDocument/2006/relationships/hyperlink" Target="https://www.rsipvision.com/image-processing-for-precise-agriculture" TargetMode="External"/><Relationship Id="rId1" Type="http://schemas.openxmlformats.org/officeDocument/2006/relationships/slideLayout" Target="../slideLayouts/slideLayout11.xml"/><Relationship Id="rId4" Type="http://schemas.openxmlformats.org/officeDocument/2006/relationships/hyperlink" Target="https://www.bloomberg.com/news/features/2015-07-08/satellite-images-show-economies-growing-and-shrinking-in-real-tim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Sustainable_Development_Goals" TargetMode="External"/><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hyperlink" Target="https://www.sdg2030indonesia.org/an-component/media/upload-book/A_Perpres_Nomor_59_Tahun_2017.pdf" TargetMode="External"/><Relationship Id="rId2" Type="http://schemas.openxmlformats.org/officeDocument/2006/relationships/hyperlink" Target="http://sdgcenter.unpad.ac.id/wp-content/uploads/2018/04/Prof.-Bambang-Brodjonegoro-Tantangan-dan-Strategi-Pelaksanaan-SDGs-di-Indonesia.pdf" TargetMode="External"/><Relationship Id="rId1" Type="http://schemas.openxmlformats.org/officeDocument/2006/relationships/slideLayout" Target="../slideLayouts/slideLayout11.xml"/><Relationship Id="rId5" Type="http://schemas.openxmlformats.org/officeDocument/2006/relationships/image" Target="../media/image12.jpg"/><Relationship Id="rId4" Type="http://schemas.openxmlformats.org/officeDocument/2006/relationships/hyperlink" Target="https://www.sdg2030indonesia.org/"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hyperlink" Target="https://www.mckinsey.com/~/media/mckinsey/featured%20insights/artificial%20intelligence/applying%20artificial%20intelligence%20for%20social%20good/mgi-applying-ai-for-social-good-discussion-paper-dec-2018.ashx" TargetMode="External"/><Relationship Id="rId7" Type="http://schemas.openxmlformats.org/officeDocument/2006/relationships/image" Target="../media/image20.svg"/><Relationship Id="rId2" Type="http://schemas.openxmlformats.org/officeDocument/2006/relationships/slideLayout" Target="../slideLayouts/slideLayout17.xml"/><Relationship Id="rId1" Type="http://schemas.openxmlformats.org/officeDocument/2006/relationships/themeOverride" Target="../theme/themeOverride1.xml"/><Relationship Id="rId6" Type="http://schemas.openxmlformats.org/officeDocument/2006/relationships/image" Target="../media/image19.png"/><Relationship Id="rId5" Type="http://schemas.openxmlformats.org/officeDocument/2006/relationships/image" Target="../media/image18.svg"/><Relationship Id="rId10" Type="http://schemas.microsoft.com/office/2007/relationships/hdphoto" Target="../media/hdphoto1.wdp"/><Relationship Id="rId4" Type="http://schemas.openxmlformats.org/officeDocument/2006/relationships/image" Target="../media/image17.png"/><Relationship Id="rId9" Type="http://schemas.openxmlformats.org/officeDocument/2006/relationships/image" Target="../media/image2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24.png"/><Relationship Id="rId2" Type="http://schemas.openxmlformats.org/officeDocument/2006/relationships/slideLayout" Target="../slideLayouts/slideLayout20.xml"/><Relationship Id="rId1" Type="http://schemas.openxmlformats.org/officeDocument/2006/relationships/themeOverride" Target="../theme/themeOverride2.xml"/><Relationship Id="rId6" Type="http://schemas.openxmlformats.org/officeDocument/2006/relationships/hyperlink" Target="https://medium.com/@gopalsharmadxb/ai-driven-financial-inclusion-for-africa-782eae1ff730" TargetMode="External"/><Relationship Id="rId5" Type="http://schemas.openxmlformats.org/officeDocument/2006/relationships/hyperlink" Target="https://www.mckinsey.com/~/media/mckinsey/featured%20insights/artificial%20intelligence/applying%20artificial%20intelligence%20for%20social%20good/mgi-applying-ai-for-social-good-discussion-paper-dec-2018.ashx" TargetMode="Externa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E43C44B-4FBA-4F75-920C-EE778327FA6F}"/>
              </a:ext>
            </a:extLst>
          </p:cNvPr>
          <p:cNvSpPr/>
          <p:nvPr/>
        </p:nvSpPr>
        <p:spPr>
          <a:xfrm>
            <a:off x="0" y="0"/>
            <a:ext cx="9144000" cy="514350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quarter" idx="11"/>
          </p:nvPr>
        </p:nvSpPr>
        <p:spPr>
          <a:xfrm>
            <a:off x="2827312" y="828318"/>
            <a:ext cx="3481636" cy="3481636"/>
          </a:xfrm>
        </p:spPr>
        <p:txBody>
          <a:bodyPr/>
          <a:lstStyle/>
          <a:p>
            <a:pPr lvl="0"/>
            <a:r>
              <a:rPr lang="en-US" altLang="ko-KR" sz="2200" b="1" dirty="0"/>
              <a:t>Digital Image Processing and Analysis </a:t>
            </a:r>
            <a:r>
              <a:rPr lang="en-US" altLang="ko-KR" sz="2200" b="1" dirty="0">
                <a:ea typeface="맑은 고딕" pitchFamily="50" charset="-127"/>
              </a:rPr>
              <a:t>in SDG 8</a:t>
            </a:r>
          </a:p>
          <a:p>
            <a:r>
              <a:rPr lang="en-US" altLang="ko-KR" sz="2200" b="1" dirty="0">
                <a:ea typeface="맑은 고딕" pitchFamily="50" charset="-127"/>
              </a:rPr>
              <a:t>(</a:t>
            </a:r>
            <a:r>
              <a:rPr lang="en-US" sz="2200" b="1" dirty="0"/>
              <a:t>Decent Work and</a:t>
            </a:r>
          </a:p>
          <a:p>
            <a:pPr lvl="0"/>
            <a:r>
              <a:rPr lang="en-US" sz="2200" b="1" dirty="0"/>
              <a:t>Economic Growth)</a:t>
            </a:r>
          </a:p>
        </p:txBody>
      </p:sp>
      <p:sp>
        <p:nvSpPr>
          <p:cNvPr id="5" name="TextBox 4"/>
          <p:cNvSpPr txBox="1"/>
          <p:nvPr/>
        </p:nvSpPr>
        <p:spPr>
          <a:xfrm>
            <a:off x="5868144" y="4700532"/>
            <a:ext cx="3168352" cy="338554"/>
          </a:xfrm>
          <a:prstGeom prst="rect">
            <a:avLst/>
          </a:prstGeom>
          <a:noFill/>
        </p:spPr>
        <p:txBody>
          <a:bodyPr wrap="square" rtlCol="0">
            <a:spAutoFit/>
          </a:bodyPr>
          <a:lstStyle/>
          <a:p>
            <a:pPr algn="ctr"/>
            <a:r>
              <a:rPr lang="en-US" altLang="ko-KR" sz="1600" dirty="0">
                <a:solidFill>
                  <a:schemeClr val="bg1"/>
                </a:solidFill>
                <a:cs typeface="Arial" pitchFamily="34" charset="0"/>
              </a:rPr>
              <a:t>Patricia Joanne - 140810160065</a:t>
            </a:r>
            <a:endParaRPr lang="ko-KR" altLang="en-US" sz="1600" dirty="0">
              <a:solidFill>
                <a:schemeClr val="bg1"/>
              </a:solidFill>
              <a:cs typeface="Arial" pitchFamily="34" charset="0"/>
            </a:endParaRPr>
          </a:p>
        </p:txBody>
      </p:sp>
      <p:grpSp>
        <p:nvGrpSpPr>
          <p:cNvPr id="6" name="Group 5"/>
          <p:cNvGrpSpPr/>
          <p:nvPr/>
        </p:nvGrpSpPr>
        <p:grpSpPr>
          <a:xfrm>
            <a:off x="2833796" y="828318"/>
            <a:ext cx="3481636" cy="3481636"/>
            <a:chOff x="2267744" y="1052736"/>
            <a:chExt cx="4122204" cy="4122204"/>
          </a:xfrm>
        </p:grpSpPr>
        <p:sp>
          <p:nvSpPr>
            <p:cNvPr id="7" name="Oval 6"/>
            <p:cNvSpPr/>
            <p:nvPr/>
          </p:nvSpPr>
          <p:spPr>
            <a:xfrm>
              <a:off x="2267744" y="1052736"/>
              <a:ext cx="4122204" cy="4122204"/>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Oval 7"/>
            <p:cNvSpPr/>
            <p:nvPr/>
          </p:nvSpPr>
          <p:spPr>
            <a:xfrm>
              <a:off x="2343944" y="1128936"/>
              <a:ext cx="3969804" cy="3969804"/>
            </a:xfrm>
            <a:prstGeom prst="ellipse">
              <a:avLst/>
            </a:prstGeom>
            <a:noFill/>
            <a:ln w="12700">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29718413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32E2C78-6308-4FA7-A562-CD21A500BA35}"/>
              </a:ext>
            </a:extLst>
          </p:cNvPr>
          <p:cNvSpPr/>
          <p:nvPr/>
        </p:nvSpPr>
        <p:spPr>
          <a:xfrm>
            <a:off x="0" y="0"/>
            <a:ext cx="9144000" cy="514350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13"/>
          <p:cNvSpPr txBox="1">
            <a:spLocks/>
          </p:cNvSpPr>
          <p:nvPr/>
        </p:nvSpPr>
        <p:spPr>
          <a:xfrm>
            <a:off x="467544" y="2859782"/>
            <a:ext cx="3312368" cy="1656184"/>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solidFill>
                  <a:schemeClr val="bg1"/>
                </a:solidFill>
                <a:cs typeface="Arial" pitchFamily="34" charset="0"/>
              </a:rPr>
              <a:t>Equality and</a:t>
            </a:r>
          </a:p>
          <a:p>
            <a:pPr marL="0" indent="0">
              <a:buNone/>
            </a:pPr>
            <a:r>
              <a:rPr lang="en-US" b="1" dirty="0">
                <a:solidFill>
                  <a:schemeClr val="bg1"/>
                </a:solidFill>
                <a:cs typeface="Arial" pitchFamily="34" charset="0"/>
              </a:rPr>
              <a:t>inclusion</a:t>
            </a:r>
          </a:p>
          <a:p>
            <a:pPr marL="0" indent="0">
              <a:buNone/>
            </a:pPr>
            <a:r>
              <a:rPr lang="en-US" altLang="ko-KR" b="1" dirty="0">
                <a:solidFill>
                  <a:schemeClr val="bg1"/>
                </a:solidFill>
                <a:cs typeface="Arial" pitchFamily="34" charset="0"/>
              </a:rPr>
              <a:t>in real life</a:t>
            </a:r>
          </a:p>
        </p:txBody>
      </p:sp>
      <p:pic>
        <p:nvPicPr>
          <p:cNvPr id="5" name="Picture Placeholder 4">
            <a:extLst>
              <a:ext uri="{FF2B5EF4-FFF2-40B4-BE49-F238E27FC236}">
                <a16:creationId xmlns:a16="http://schemas.microsoft.com/office/drawing/2014/main" id="{F2F563A9-2D8D-46B8-AF3A-F7BA5E9F27C5}"/>
              </a:ext>
            </a:extLst>
          </p:cNvPr>
          <p:cNvPicPr>
            <a:picLocks noGrp="1" noChangeAspect="1"/>
          </p:cNvPicPr>
          <p:nvPr>
            <p:ph type="pic" idx="1"/>
          </p:nvPr>
        </p:nvPicPr>
        <p:blipFill>
          <a:blip r:embed="rId4"/>
          <a:srcRect t="20" b="20"/>
          <a:stretch>
            <a:fillRect/>
          </a:stretch>
        </p:blipFill>
        <p:spPr>
          <a:prstGeom prst="rect">
            <a:avLst/>
          </a:prstGeom>
        </p:spPr>
      </p:pic>
      <p:pic>
        <p:nvPicPr>
          <p:cNvPr id="6" name="Picture Placeholder 5">
            <a:extLst>
              <a:ext uri="{FF2B5EF4-FFF2-40B4-BE49-F238E27FC236}">
                <a16:creationId xmlns:a16="http://schemas.microsoft.com/office/drawing/2014/main" id="{CD2AEFE8-F585-4978-ABBB-7C7DBA9BC61A}"/>
              </a:ext>
            </a:extLst>
          </p:cNvPr>
          <p:cNvPicPr>
            <a:picLocks noGrp="1" noChangeAspect="1"/>
          </p:cNvPicPr>
          <p:nvPr>
            <p:ph type="pic" idx="11"/>
          </p:nvPr>
        </p:nvPicPr>
        <p:blipFill>
          <a:blip r:embed="rId5"/>
          <a:srcRect l="25000" r="25000"/>
          <a:stretch>
            <a:fillRect/>
          </a:stretch>
        </p:blipFill>
        <p:spPr>
          <a:prstGeom prst="rect">
            <a:avLst/>
          </a:prstGeom>
        </p:spPr>
      </p:pic>
      <p:pic>
        <p:nvPicPr>
          <p:cNvPr id="7" name="Picture Placeholder 6">
            <a:extLst>
              <a:ext uri="{FF2B5EF4-FFF2-40B4-BE49-F238E27FC236}">
                <a16:creationId xmlns:a16="http://schemas.microsoft.com/office/drawing/2014/main" id="{0BB87E4C-29C2-4D12-8CE0-5E139CE1C9D7}"/>
              </a:ext>
            </a:extLst>
          </p:cNvPr>
          <p:cNvPicPr>
            <a:picLocks noGrp="1" noChangeAspect="1"/>
          </p:cNvPicPr>
          <p:nvPr>
            <p:ph type="pic" idx="12"/>
          </p:nvPr>
        </p:nvPicPr>
        <p:blipFill>
          <a:blip r:embed="rId6"/>
          <a:srcRect l="16667" r="16667"/>
          <a:stretch>
            <a:fillRect/>
          </a:stretch>
        </p:blipFill>
        <p:spPr>
          <a:prstGeom prst="rect">
            <a:avLst/>
          </a:prstGeom>
        </p:spPr>
      </p:pic>
      <p:sp>
        <p:nvSpPr>
          <p:cNvPr id="2" name="Rectangle 1">
            <a:extLst>
              <a:ext uri="{FF2B5EF4-FFF2-40B4-BE49-F238E27FC236}">
                <a16:creationId xmlns:a16="http://schemas.microsoft.com/office/drawing/2014/main" id="{F884BB3B-ED79-4914-B48F-AFC082CA37E3}"/>
              </a:ext>
            </a:extLst>
          </p:cNvPr>
          <p:cNvSpPr/>
          <p:nvPr/>
        </p:nvSpPr>
        <p:spPr>
          <a:xfrm>
            <a:off x="4571999" y="468065"/>
            <a:ext cx="4136261" cy="2016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10E6FA3-84AD-4D3D-8F4E-ED1CFE592E40}"/>
              </a:ext>
            </a:extLst>
          </p:cNvPr>
          <p:cNvSpPr txBox="1"/>
          <p:nvPr/>
        </p:nvSpPr>
        <p:spPr>
          <a:xfrm>
            <a:off x="4695913" y="583625"/>
            <a:ext cx="3888432" cy="1785104"/>
          </a:xfrm>
          <a:prstGeom prst="rect">
            <a:avLst/>
          </a:prstGeom>
          <a:noFill/>
        </p:spPr>
        <p:txBody>
          <a:bodyPr wrap="square" rtlCol="0">
            <a:spAutoFit/>
          </a:bodyPr>
          <a:lstStyle/>
          <a:p>
            <a:pPr algn="just"/>
            <a:r>
              <a:rPr lang="en-US" sz="1200" dirty="0"/>
              <a:t>Many solutions in this domain rely most on NLP and</a:t>
            </a:r>
          </a:p>
          <a:p>
            <a:pPr algn="just"/>
            <a:r>
              <a:rPr lang="en-US" sz="1200" dirty="0"/>
              <a:t>computer vision [1].</a:t>
            </a:r>
          </a:p>
          <a:p>
            <a:pPr algn="just"/>
            <a:r>
              <a:rPr lang="en-US" sz="1200" dirty="0"/>
              <a:t>AI also prevents racial, age, gender, disability &amp; other discrimination by humans [2].</a:t>
            </a:r>
          </a:p>
          <a:p>
            <a:pPr algn="just"/>
            <a:endParaRPr lang="en-US" sz="1200" dirty="0"/>
          </a:p>
          <a:p>
            <a:pPr algn="just"/>
            <a:r>
              <a:rPr lang="en-US" sz="1000" dirty="0"/>
              <a:t>[1] </a:t>
            </a:r>
            <a:r>
              <a:rPr lang="en-US" sz="1000" dirty="0">
                <a:solidFill>
                  <a:srgbClr val="B4186E"/>
                </a:solidFill>
                <a:hlinkClick r:id="rId7">
                  <a:extLst>
                    <a:ext uri="{A12FA001-AC4F-418D-AE19-62706E023703}">
                      <ahyp:hlinkClr xmlns:ahyp="http://schemas.microsoft.com/office/drawing/2018/hyperlinkcolor" val="tx"/>
                    </a:ext>
                  </a:extLst>
                </a:hlinkClick>
              </a:rPr>
              <a:t>https://www.mckinsey.com/~/media/mckinsey/featured%20insights/artificial%20intelligence/applying%20artificial%20intelligence%20for%20social%20good/mgi-applying-ai-for-social-good-discussion-paper-dec-2018.ashx</a:t>
            </a:r>
            <a:r>
              <a:rPr lang="en-US" sz="1000" dirty="0">
                <a:solidFill>
                  <a:srgbClr val="B4186E"/>
                </a:solidFill>
              </a:rPr>
              <a:t> </a:t>
            </a:r>
          </a:p>
          <a:p>
            <a:pPr algn="just"/>
            <a:r>
              <a:rPr lang="en-US" sz="1000" dirty="0"/>
              <a:t>[2] </a:t>
            </a:r>
            <a:r>
              <a:rPr lang="en-US" sz="1000" dirty="0">
                <a:solidFill>
                  <a:srgbClr val="B4186E"/>
                </a:solidFill>
                <a:hlinkClick r:id="rId8">
                  <a:extLst>
                    <a:ext uri="{A12FA001-AC4F-418D-AE19-62706E023703}">
                      <ahyp:hlinkClr xmlns:ahyp="http://schemas.microsoft.com/office/drawing/2018/hyperlinkcolor" val="tx"/>
                    </a:ext>
                  </a:extLst>
                </a:hlinkClick>
              </a:rPr>
              <a:t>http://diversity.ai/</a:t>
            </a:r>
            <a:r>
              <a:rPr lang="en-US" sz="1000" dirty="0">
                <a:solidFill>
                  <a:srgbClr val="B4186E"/>
                </a:solidFill>
              </a:rPr>
              <a:t> </a:t>
            </a:r>
          </a:p>
        </p:txBody>
      </p:sp>
    </p:spTree>
    <p:extLst>
      <p:ext uri="{BB962C8B-B14F-4D97-AF65-F5344CB8AC3E}">
        <p14:creationId xmlns:p14="http://schemas.microsoft.com/office/powerpoint/2010/main" val="3360709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Placeholder 24">
            <a:extLst>
              <a:ext uri="{FF2B5EF4-FFF2-40B4-BE49-F238E27FC236}">
                <a16:creationId xmlns:a16="http://schemas.microsoft.com/office/drawing/2014/main" id="{716FA40E-C18E-4A15-BDAC-CF0571AEF98E}"/>
              </a:ext>
            </a:extLst>
          </p:cNvPr>
          <p:cNvPicPr>
            <a:picLocks noGrp="1" noChangeAspect="1"/>
          </p:cNvPicPr>
          <p:nvPr>
            <p:ph type="pic" idx="1"/>
          </p:nvPr>
        </p:nvPicPr>
        <p:blipFill>
          <a:blip r:embed="rId3"/>
          <a:srcRect t="2404" b="2404"/>
          <a:stretch>
            <a:fillRect/>
          </a:stretch>
        </p:blipFill>
        <p:spPr>
          <a:prstGeom prst="rect">
            <a:avLst/>
          </a:prstGeom>
        </p:spPr>
      </p:pic>
      <p:sp>
        <p:nvSpPr>
          <p:cNvPr id="27" name="Rectangle 26">
            <a:extLst>
              <a:ext uri="{FF2B5EF4-FFF2-40B4-BE49-F238E27FC236}">
                <a16:creationId xmlns:a16="http://schemas.microsoft.com/office/drawing/2014/main" id="{E80A4E19-7687-4955-84BF-0712FEF12519}"/>
              </a:ext>
            </a:extLst>
          </p:cNvPr>
          <p:cNvSpPr/>
          <p:nvPr/>
        </p:nvSpPr>
        <p:spPr>
          <a:xfrm>
            <a:off x="0" y="0"/>
            <a:ext cx="9144000" cy="514350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231314" y="532623"/>
            <a:ext cx="2448272" cy="2448272"/>
          </a:xfrm>
          <a:prstGeom prst="ellipse">
            <a:avLst/>
          </a:prstGeom>
          <a:solidFill>
            <a:srgbClr val="B418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8" name="Group 7"/>
          <p:cNvGrpSpPr/>
          <p:nvPr/>
        </p:nvGrpSpPr>
        <p:grpSpPr>
          <a:xfrm>
            <a:off x="3342857" y="2464175"/>
            <a:ext cx="5189583" cy="678692"/>
            <a:chOff x="803640" y="3362835"/>
            <a:chExt cx="4241102" cy="678692"/>
          </a:xfrm>
        </p:grpSpPr>
        <p:sp>
          <p:nvSpPr>
            <p:cNvPr id="9" name="TextBox 8"/>
            <p:cNvSpPr txBox="1"/>
            <p:nvPr/>
          </p:nvSpPr>
          <p:spPr>
            <a:xfrm>
              <a:off x="803640" y="3579862"/>
              <a:ext cx="4241102" cy="461665"/>
            </a:xfrm>
            <a:prstGeom prst="rect">
              <a:avLst/>
            </a:prstGeom>
            <a:noFill/>
          </p:spPr>
          <p:txBody>
            <a:bodyPr wrap="square" rtlCol="0">
              <a:spAutoFit/>
            </a:bodyPr>
            <a:lstStyle/>
            <a:p>
              <a:r>
                <a:rPr lang="en-US" sz="1200" dirty="0">
                  <a:solidFill>
                    <a:schemeClr val="bg1"/>
                  </a:solidFill>
                </a:rPr>
                <a:t>The use of computer algorithms to perform image processing and analysis on digital images</a:t>
              </a:r>
              <a:endParaRPr lang="ko-KR" altLang="en-US" sz="1200" dirty="0">
                <a:solidFill>
                  <a:schemeClr val="bg1"/>
                </a:solidFill>
                <a:latin typeface="Arial" pitchFamily="34" charset="0"/>
                <a:cs typeface="Arial" pitchFamily="34" charset="0"/>
              </a:endParaRPr>
            </a:p>
          </p:txBody>
        </p:sp>
        <p:sp>
          <p:nvSpPr>
            <p:cNvPr id="10" name="TextBox 9"/>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bg1"/>
                  </a:solidFill>
                  <a:latin typeface="Arial" pitchFamily="34" charset="0"/>
                  <a:cs typeface="Arial" pitchFamily="34" charset="0"/>
                </a:rPr>
                <a:t>Definition</a:t>
              </a:r>
              <a:endParaRPr lang="ko-KR" altLang="en-US" sz="1200" b="1" dirty="0">
                <a:solidFill>
                  <a:schemeClr val="bg1"/>
                </a:solidFill>
                <a:latin typeface="Arial" pitchFamily="34" charset="0"/>
                <a:cs typeface="Arial" pitchFamily="34" charset="0"/>
              </a:endParaRPr>
            </a:p>
          </p:txBody>
        </p:sp>
      </p:grpSp>
      <p:grpSp>
        <p:nvGrpSpPr>
          <p:cNvPr id="11" name="Group 10"/>
          <p:cNvGrpSpPr/>
          <p:nvPr/>
        </p:nvGrpSpPr>
        <p:grpSpPr>
          <a:xfrm>
            <a:off x="3348598" y="3205850"/>
            <a:ext cx="5183842" cy="863358"/>
            <a:chOff x="803640" y="3362835"/>
            <a:chExt cx="4236410" cy="863358"/>
          </a:xfrm>
        </p:grpSpPr>
        <p:sp>
          <p:nvSpPr>
            <p:cNvPr id="12" name="TextBox 11"/>
            <p:cNvSpPr txBox="1"/>
            <p:nvPr/>
          </p:nvSpPr>
          <p:spPr>
            <a:xfrm>
              <a:off x="803640" y="3579862"/>
              <a:ext cx="4236410" cy="646331"/>
            </a:xfrm>
            <a:prstGeom prst="rect">
              <a:avLst/>
            </a:prstGeom>
            <a:noFill/>
          </p:spPr>
          <p:txBody>
            <a:bodyPr wrap="square" rtlCol="0">
              <a:spAutoFit/>
            </a:bodyPr>
            <a:lstStyle/>
            <a:p>
              <a:r>
                <a:rPr lang="en-US" sz="1200" dirty="0">
                  <a:solidFill>
                    <a:schemeClr val="bg1"/>
                  </a:solidFill>
                </a:rPr>
                <a:t>The output of analog image processing is always an image. However, the output of digital image processing may be an image or some features and characteristics associated with that image.</a:t>
              </a:r>
              <a:endParaRPr lang="ko-KR" altLang="en-US" sz="1200" dirty="0">
                <a:solidFill>
                  <a:schemeClr val="bg1"/>
                </a:solidFill>
                <a:latin typeface="Arial" pitchFamily="34" charset="0"/>
                <a:cs typeface="Arial" pitchFamily="34" charset="0"/>
              </a:endParaRPr>
            </a:p>
          </p:txBody>
        </p:sp>
        <p:sp>
          <p:nvSpPr>
            <p:cNvPr id="13" name="TextBox 12"/>
            <p:cNvSpPr txBox="1"/>
            <p:nvPr/>
          </p:nvSpPr>
          <p:spPr>
            <a:xfrm>
              <a:off x="803640" y="3362835"/>
              <a:ext cx="2706379" cy="276999"/>
            </a:xfrm>
            <a:prstGeom prst="rect">
              <a:avLst/>
            </a:prstGeom>
            <a:noFill/>
          </p:spPr>
          <p:txBody>
            <a:bodyPr wrap="square" rtlCol="0">
              <a:spAutoFit/>
            </a:bodyPr>
            <a:lstStyle/>
            <a:p>
              <a:r>
                <a:rPr lang="en-US" altLang="ko-KR" sz="1200" b="1" dirty="0">
                  <a:solidFill>
                    <a:schemeClr val="bg1"/>
                  </a:solidFill>
                  <a:latin typeface="Arial" pitchFamily="34" charset="0"/>
                  <a:cs typeface="Arial" pitchFamily="34" charset="0"/>
                </a:rPr>
                <a:t>Difference with Analog Image Processing</a:t>
              </a:r>
              <a:endParaRPr lang="ko-KR" altLang="en-US" sz="1200" b="1" dirty="0">
                <a:solidFill>
                  <a:schemeClr val="bg1"/>
                </a:solidFill>
                <a:latin typeface="Arial" pitchFamily="34" charset="0"/>
                <a:cs typeface="Arial" pitchFamily="34" charset="0"/>
              </a:endParaRPr>
            </a:p>
          </p:txBody>
        </p:sp>
      </p:grpSp>
      <p:sp>
        <p:nvSpPr>
          <p:cNvPr id="14" name="Oval 13"/>
          <p:cNvSpPr/>
          <p:nvPr/>
        </p:nvSpPr>
        <p:spPr>
          <a:xfrm>
            <a:off x="2745254" y="2548847"/>
            <a:ext cx="509348" cy="5093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Oval 14"/>
          <p:cNvSpPr/>
          <p:nvPr/>
        </p:nvSpPr>
        <p:spPr>
          <a:xfrm>
            <a:off x="2745254" y="4137050"/>
            <a:ext cx="509348" cy="5093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Rectangle 9"/>
          <p:cNvSpPr/>
          <p:nvPr/>
        </p:nvSpPr>
        <p:spPr>
          <a:xfrm>
            <a:off x="2876591" y="2692757"/>
            <a:ext cx="236654" cy="221529"/>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Oval 7"/>
          <p:cNvSpPr/>
          <p:nvPr/>
        </p:nvSpPr>
        <p:spPr>
          <a:xfrm>
            <a:off x="2876591" y="4287805"/>
            <a:ext cx="234783" cy="234783"/>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8" name="Oval 17"/>
          <p:cNvSpPr/>
          <p:nvPr/>
        </p:nvSpPr>
        <p:spPr>
          <a:xfrm>
            <a:off x="2745254" y="3282107"/>
            <a:ext cx="509348" cy="50934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Oval 21"/>
          <p:cNvSpPr>
            <a:spLocks noChangeAspect="1"/>
          </p:cNvSpPr>
          <p:nvPr/>
        </p:nvSpPr>
        <p:spPr>
          <a:xfrm>
            <a:off x="2863838" y="3395233"/>
            <a:ext cx="271770" cy="274040"/>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nvGrpSpPr>
          <p:cNvPr id="22" name="Group 21"/>
          <p:cNvGrpSpPr/>
          <p:nvPr/>
        </p:nvGrpSpPr>
        <p:grpSpPr>
          <a:xfrm>
            <a:off x="3342856" y="4069208"/>
            <a:ext cx="5183842" cy="863358"/>
            <a:chOff x="803639" y="3362835"/>
            <a:chExt cx="4236410" cy="863358"/>
          </a:xfrm>
        </p:grpSpPr>
        <p:sp>
          <p:nvSpPr>
            <p:cNvPr id="23" name="TextBox 22"/>
            <p:cNvSpPr txBox="1"/>
            <p:nvPr/>
          </p:nvSpPr>
          <p:spPr>
            <a:xfrm>
              <a:off x="803639" y="3579862"/>
              <a:ext cx="4236410" cy="646331"/>
            </a:xfrm>
            <a:prstGeom prst="rect">
              <a:avLst/>
            </a:prstGeom>
            <a:noFill/>
          </p:spPr>
          <p:txBody>
            <a:bodyPr wrap="square" rtlCol="0">
              <a:spAutoFit/>
            </a:bodyPr>
            <a:lstStyle/>
            <a:p>
              <a:r>
                <a:rPr lang="en-US" altLang="ko-KR" sz="1200" dirty="0">
                  <a:solidFill>
                    <a:schemeClr val="bg1"/>
                  </a:solidFill>
                  <a:latin typeface="Arial" pitchFamily="34" charset="0"/>
                  <a:cs typeface="Arial" pitchFamily="34" charset="0"/>
                </a:rPr>
                <a:t>AI, especially machine learning and neural networks, can solve image processing tasks (Source: </a:t>
              </a:r>
              <a:r>
                <a:rPr lang="en-US" altLang="ko-KR" sz="1200" dirty="0">
                  <a:solidFill>
                    <a:schemeClr val="bg1"/>
                  </a:solidFill>
                  <a:latin typeface="Arial" pitchFamily="34" charset="0"/>
                  <a:cs typeface="Arial" pitchFamily="34" charset="0"/>
                  <a:hlinkClick r:id="rId4">
                    <a:extLst>
                      <a:ext uri="{A12FA001-AC4F-418D-AE19-62706E023703}">
                        <ahyp:hlinkClr xmlns:ahyp="http://schemas.microsoft.com/office/drawing/2018/hyperlinkcolor" val="tx"/>
                      </a:ext>
                    </a:extLst>
                  </a:hlinkClick>
                </a:rPr>
                <a:t>https://www.apriorit.com/dev-blog/599-ai-for-image-processing</a:t>
              </a:r>
              <a:r>
                <a:rPr lang="en-US" altLang="ko-KR" sz="1200" dirty="0">
                  <a:solidFill>
                    <a:schemeClr val="bg1"/>
                  </a:solidFill>
                  <a:latin typeface="Arial" pitchFamily="34" charset="0"/>
                  <a:cs typeface="Arial" pitchFamily="34" charset="0"/>
                </a:rPr>
                <a:t>) </a:t>
              </a:r>
              <a:endParaRPr lang="ko-KR" altLang="en-US" sz="1200" dirty="0">
                <a:solidFill>
                  <a:schemeClr val="bg1"/>
                </a:solidFill>
                <a:latin typeface="Arial" pitchFamily="34" charset="0"/>
                <a:cs typeface="Arial" pitchFamily="34" charset="0"/>
              </a:endParaRPr>
            </a:p>
          </p:txBody>
        </p:sp>
        <p:sp>
          <p:nvSpPr>
            <p:cNvPr id="24" name="TextBox 23"/>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bg1"/>
                  </a:solidFill>
                  <a:latin typeface="Arial" pitchFamily="34" charset="0"/>
                  <a:cs typeface="Arial" pitchFamily="34" charset="0"/>
                </a:rPr>
                <a:t>The correlation with AI</a:t>
              </a:r>
              <a:endParaRPr lang="ko-KR" altLang="en-US" sz="1200" b="1" dirty="0">
                <a:solidFill>
                  <a:schemeClr val="bg1"/>
                </a:solidFill>
                <a:latin typeface="Arial" pitchFamily="34" charset="0"/>
                <a:cs typeface="Arial" pitchFamily="34" charset="0"/>
              </a:endParaRPr>
            </a:p>
          </p:txBody>
        </p:sp>
      </p:grpSp>
      <p:sp>
        <p:nvSpPr>
          <p:cNvPr id="28" name="Text Placeholder 13"/>
          <p:cNvSpPr txBox="1">
            <a:spLocks/>
          </p:cNvSpPr>
          <p:nvPr/>
        </p:nvSpPr>
        <p:spPr>
          <a:xfrm>
            <a:off x="303322" y="964671"/>
            <a:ext cx="2304256" cy="1584176"/>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10000"/>
              </a:lnSpc>
              <a:buNone/>
            </a:pPr>
            <a:r>
              <a:rPr lang="en-US" sz="2400" b="1" dirty="0">
                <a:solidFill>
                  <a:schemeClr val="bg1"/>
                </a:solidFill>
                <a:latin typeface="Arial" pitchFamily="34" charset="0"/>
                <a:cs typeface="Arial" pitchFamily="34" charset="0"/>
              </a:rPr>
              <a:t>Digital Image</a:t>
            </a:r>
          </a:p>
          <a:p>
            <a:pPr marL="0" indent="0" algn="ctr">
              <a:lnSpc>
                <a:spcPct val="110000"/>
              </a:lnSpc>
              <a:buNone/>
            </a:pPr>
            <a:r>
              <a:rPr lang="en-US" sz="2400" b="1" dirty="0">
                <a:solidFill>
                  <a:schemeClr val="bg1"/>
                </a:solidFill>
                <a:latin typeface="Arial" pitchFamily="34" charset="0"/>
                <a:cs typeface="Arial" pitchFamily="34" charset="0"/>
              </a:rPr>
              <a:t>Processing &amp; Analysis</a:t>
            </a:r>
            <a:endParaRPr lang="en-US" altLang="ko-KR" sz="2400" b="1" dirty="0">
              <a:solidFill>
                <a:schemeClr val="bg1"/>
              </a:solidFill>
              <a:latin typeface="Arial" pitchFamily="34" charset="0"/>
              <a:cs typeface="Arial" pitchFamily="34" charset="0"/>
            </a:endParaRPr>
          </a:p>
        </p:txBody>
      </p:sp>
    </p:spTree>
    <p:extLst>
      <p:ext uri="{BB962C8B-B14F-4D97-AF65-F5344CB8AC3E}">
        <p14:creationId xmlns:p14="http://schemas.microsoft.com/office/powerpoint/2010/main" val="3314394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2800" b="1" dirty="0"/>
              <a:t>Image Processing &amp; Analysis in SDG 8</a:t>
            </a:r>
            <a:endParaRPr lang="ko-KR" altLang="en-US" sz="2800" b="1" dirty="0"/>
          </a:p>
        </p:txBody>
      </p:sp>
      <p:sp>
        <p:nvSpPr>
          <p:cNvPr id="3" name="Text Placeholder 2"/>
          <p:cNvSpPr>
            <a:spLocks noGrp="1"/>
          </p:cNvSpPr>
          <p:nvPr>
            <p:ph type="body" sz="quarter" idx="11"/>
          </p:nvPr>
        </p:nvSpPr>
        <p:spPr/>
        <p:txBody>
          <a:bodyPr/>
          <a:lstStyle/>
          <a:p>
            <a:pPr lvl="0"/>
            <a:r>
              <a:rPr lang="en-US" altLang="ko-KR" dirty="0"/>
              <a:t>Issues of SDG 8 that can be solved with image processing &amp; analysis, supported by AI.</a:t>
            </a:r>
          </a:p>
        </p:txBody>
      </p:sp>
      <p:sp>
        <p:nvSpPr>
          <p:cNvPr id="4" name="Rectangle 3"/>
          <p:cNvSpPr/>
          <p:nvPr/>
        </p:nvSpPr>
        <p:spPr>
          <a:xfrm>
            <a:off x="2484432" y="1672938"/>
            <a:ext cx="5976000" cy="72000"/>
          </a:xfrm>
          <a:prstGeom prst="rect">
            <a:avLst/>
          </a:prstGeom>
          <a:solidFill>
            <a:srgbClr val="8C3A6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5" name="Rectangle 4"/>
          <p:cNvSpPr/>
          <p:nvPr/>
        </p:nvSpPr>
        <p:spPr>
          <a:xfrm>
            <a:off x="2484432" y="4515974"/>
            <a:ext cx="5976000" cy="72000"/>
          </a:xfrm>
          <a:prstGeom prst="rect">
            <a:avLst/>
          </a:prstGeom>
          <a:solidFill>
            <a:srgbClr val="8C3A6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 name="TextBox 5"/>
          <p:cNvSpPr txBox="1"/>
          <p:nvPr/>
        </p:nvSpPr>
        <p:spPr>
          <a:xfrm>
            <a:off x="2491865" y="1369867"/>
            <a:ext cx="2944231" cy="276999"/>
          </a:xfrm>
          <a:prstGeom prst="rect">
            <a:avLst/>
          </a:prstGeom>
          <a:solidFill>
            <a:schemeClr val="accent2"/>
          </a:solidFill>
        </p:spPr>
        <p:txBody>
          <a:bodyPr wrap="square" rtlCol="0" anchor="ctr">
            <a:spAutoFit/>
          </a:bodyPr>
          <a:lstStyle/>
          <a:p>
            <a:r>
              <a:rPr lang="en-US" altLang="ko-KR" sz="1200" b="1" dirty="0">
                <a:solidFill>
                  <a:schemeClr val="bg1"/>
                </a:solidFill>
                <a:cs typeface="Arial" pitchFamily="34" charset="0"/>
              </a:rPr>
              <a:t>Already well-developed in the real life</a:t>
            </a:r>
            <a:endParaRPr lang="ko-KR" altLang="en-US" sz="1200" b="1" dirty="0">
              <a:solidFill>
                <a:schemeClr val="bg1"/>
              </a:solidFill>
              <a:cs typeface="Arial" pitchFamily="34" charset="0"/>
            </a:endParaRPr>
          </a:p>
        </p:txBody>
      </p:sp>
      <p:sp>
        <p:nvSpPr>
          <p:cNvPr id="7" name="TextBox 6"/>
          <p:cNvSpPr txBox="1"/>
          <p:nvPr/>
        </p:nvSpPr>
        <p:spPr>
          <a:xfrm>
            <a:off x="2491865" y="1794086"/>
            <a:ext cx="5968567" cy="2677656"/>
          </a:xfrm>
          <a:prstGeom prst="rect">
            <a:avLst/>
          </a:prstGeom>
          <a:noFill/>
        </p:spPr>
        <p:txBody>
          <a:bodyPr wrap="square" rtlCol="0" anchor="t" anchorCtr="0">
            <a:noAutofit/>
          </a:bodyPr>
          <a:lstStyle/>
          <a:p>
            <a:pPr marL="171450" indent="-171450">
              <a:buFont typeface="Arial" panose="020B0604020202020204" pitchFamily="34" charset="0"/>
              <a:buChar char="•"/>
            </a:pPr>
            <a:r>
              <a:rPr lang="en-US" altLang="ko-KR" sz="1200" dirty="0">
                <a:cs typeface="Arial" pitchFamily="34" charset="0"/>
              </a:rPr>
              <a:t>Farmer can detect which crops can be harvested, need pesticide, or need water by combining image processing and machine learning [1].</a:t>
            </a:r>
          </a:p>
          <a:p>
            <a:pPr marL="171450" indent="-171450">
              <a:buFont typeface="Arial" panose="020B0604020202020204" pitchFamily="34" charset="0"/>
              <a:buChar char="•"/>
            </a:pPr>
            <a:r>
              <a:rPr lang="en-US" altLang="ko-KR" sz="1200" dirty="0">
                <a:cs typeface="Arial" pitchFamily="34" charset="0"/>
              </a:rPr>
              <a:t>Doctors and nurses can use 3D images to perform surgeries of delicate areas like inside veins [2].</a:t>
            </a:r>
          </a:p>
          <a:p>
            <a:pPr marL="171450" indent="-171450">
              <a:buFont typeface="Arial" panose="020B0604020202020204" pitchFamily="34" charset="0"/>
              <a:buChar char="•"/>
            </a:pPr>
            <a:r>
              <a:rPr lang="en-US" altLang="ko-KR" sz="1200" dirty="0">
                <a:cs typeface="Arial" pitchFamily="34" charset="0"/>
              </a:rPr>
              <a:t>Disabilities can work like other people using 3D navigations [2].</a:t>
            </a:r>
          </a:p>
          <a:p>
            <a:pPr marL="171450" indent="-171450">
              <a:buFont typeface="Arial" panose="020B0604020202020204" pitchFamily="34" charset="0"/>
              <a:buChar char="•"/>
            </a:pPr>
            <a:r>
              <a:rPr lang="en-US" altLang="ko-KR" sz="1200" dirty="0">
                <a:cs typeface="Arial" pitchFamily="34" charset="0"/>
              </a:rPr>
              <a:t>Drones to shoot streets and show real-time images of traffic conditions to help people who are in the way to work bypass congestions [2].</a:t>
            </a:r>
          </a:p>
          <a:p>
            <a:pPr marL="171450" indent="-171450">
              <a:buFont typeface="Arial" panose="020B0604020202020204" pitchFamily="34" charset="0"/>
              <a:buChar char="•"/>
            </a:pPr>
            <a:r>
              <a:rPr lang="en-US" altLang="ko-KR" sz="1200" dirty="0">
                <a:cs typeface="Arial" pitchFamily="34" charset="0"/>
              </a:rPr>
              <a:t>Satellite images show economic life in countries [3].</a:t>
            </a:r>
          </a:p>
          <a:p>
            <a:endParaRPr lang="en-US" altLang="ko-KR" sz="1200" dirty="0">
              <a:solidFill>
                <a:schemeClr val="accent2">
                  <a:lumMod val="50000"/>
                </a:schemeClr>
              </a:solidFill>
              <a:cs typeface="Arial" pitchFamily="34" charset="0"/>
            </a:endParaRPr>
          </a:p>
          <a:p>
            <a:r>
              <a:rPr lang="en-US" altLang="ko-KR" sz="1200" dirty="0">
                <a:cs typeface="Arial" pitchFamily="34" charset="0"/>
              </a:rPr>
              <a:t>[1] </a:t>
            </a:r>
            <a:r>
              <a:rPr lang="en-US" altLang="ko-KR" sz="1200" dirty="0">
                <a:solidFill>
                  <a:srgbClr val="B4186E"/>
                </a:solidFill>
                <a:cs typeface="Arial" pitchFamily="34" charset="0"/>
                <a:hlinkClick r:id="rId2">
                  <a:extLst>
                    <a:ext uri="{A12FA001-AC4F-418D-AE19-62706E023703}">
                      <ahyp:hlinkClr xmlns:ahyp="http://schemas.microsoft.com/office/drawing/2018/hyperlinkcolor" val="tx"/>
                    </a:ext>
                  </a:extLst>
                </a:hlinkClick>
              </a:rPr>
              <a:t>https://www.rsipvision.com/ image-processing-for-precise-agriculture</a:t>
            </a:r>
            <a:endParaRPr lang="en-US" altLang="ko-KR" sz="1200" dirty="0">
              <a:solidFill>
                <a:srgbClr val="B4186E"/>
              </a:solidFill>
              <a:cs typeface="Arial" pitchFamily="34" charset="0"/>
            </a:endParaRPr>
          </a:p>
          <a:p>
            <a:r>
              <a:rPr lang="en-US" altLang="ko-KR" sz="1200" dirty="0">
                <a:cs typeface="Arial" pitchFamily="34" charset="0"/>
              </a:rPr>
              <a:t>[2] </a:t>
            </a:r>
            <a:r>
              <a:rPr lang="en-US" altLang="ko-KR" sz="1200" dirty="0">
                <a:solidFill>
                  <a:srgbClr val="B4186E"/>
                </a:solidFill>
                <a:cs typeface="Arial" pitchFamily="34" charset="0"/>
                <a:hlinkClick r:id="rId3">
                  <a:extLst>
                    <a:ext uri="{A12FA001-AC4F-418D-AE19-62706E023703}">
                      <ahyp:hlinkClr xmlns:ahyp="http://schemas.microsoft.com/office/drawing/2018/hyperlinkcolor" val="tx"/>
                    </a:ext>
                  </a:extLst>
                </a:hlinkClick>
              </a:rPr>
              <a:t>https://economictimes.indiatimes.com/tech/software/how-image-processing-will-change-your-world-in-future/articleshow/10394958.cms</a:t>
            </a:r>
            <a:r>
              <a:rPr lang="en-US" altLang="ko-KR" sz="1200" dirty="0">
                <a:solidFill>
                  <a:srgbClr val="B4186E"/>
                </a:solidFill>
                <a:cs typeface="Arial" pitchFamily="34" charset="0"/>
              </a:rPr>
              <a:t> </a:t>
            </a:r>
          </a:p>
          <a:p>
            <a:r>
              <a:rPr lang="en-US" altLang="ko-KR" sz="1200" dirty="0">
                <a:cs typeface="Arial" pitchFamily="34" charset="0"/>
              </a:rPr>
              <a:t>[3] </a:t>
            </a:r>
            <a:r>
              <a:rPr lang="en-US" altLang="ko-KR" sz="1200" dirty="0">
                <a:solidFill>
                  <a:srgbClr val="B4186E"/>
                </a:solidFill>
                <a:cs typeface="Arial" pitchFamily="34" charset="0"/>
                <a:hlinkClick r:id="rId4">
                  <a:extLst>
                    <a:ext uri="{A12FA001-AC4F-418D-AE19-62706E023703}">
                      <ahyp:hlinkClr xmlns:ahyp="http://schemas.microsoft.com/office/drawing/2018/hyperlinkcolor" val="tx"/>
                    </a:ext>
                  </a:extLst>
                </a:hlinkClick>
              </a:rPr>
              <a:t>https://www.bloomberg.com/news/features/2015-07-08/satellite-images-show-economies-growing-and-shrinking-in-real-time</a:t>
            </a:r>
            <a:r>
              <a:rPr lang="en-US" altLang="ko-KR" sz="1200" dirty="0">
                <a:solidFill>
                  <a:srgbClr val="B4186E"/>
                </a:solidFill>
                <a:cs typeface="Arial" pitchFamily="34" charset="0"/>
              </a:rPr>
              <a:t> </a:t>
            </a:r>
          </a:p>
          <a:p>
            <a:pPr marL="171450" indent="-171450">
              <a:buFont typeface="Arial" panose="020B0604020202020204" pitchFamily="34" charset="0"/>
              <a:buChar char="•"/>
            </a:pPr>
            <a:endParaRPr lang="en-US" altLang="ko-KR" sz="1200" dirty="0">
              <a:solidFill>
                <a:schemeClr val="accent2">
                  <a:lumMod val="50000"/>
                </a:schemeClr>
              </a:solidFill>
              <a:cs typeface="Arial" pitchFamily="34" charset="0"/>
            </a:endParaRPr>
          </a:p>
        </p:txBody>
      </p:sp>
      <p:sp>
        <p:nvSpPr>
          <p:cNvPr id="8" name="Rectangle 7">
            <a:extLst>
              <a:ext uri="{FF2B5EF4-FFF2-40B4-BE49-F238E27FC236}">
                <a16:creationId xmlns:a16="http://schemas.microsoft.com/office/drawing/2014/main" id="{29665A44-F898-4200-AAFB-E334F1CEC833}"/>
              </a:ext>
            </a:extLst>
          </p:cNvPr>
          <p:cNvSpPr/>
          <p:nvPr/>
        </p:nvSpPr>
        <p:spPr>
          <a:xfrm>
            <a:off x="0" y="0"/>
            <a:ext cx="1944000" cy="514350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1548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ltLang="ko-KR" sz="2800" b="1" dirty="0"/>
              <a:t>Image Processing &amp; Analysis in SDG 8</a:t>
            </a:r>
            <a:endParaRPr lang="ko-KR" altLang="en-US" sz="2800" b="1" dirty="0"/>
          </a:p>
        </p:txBody>
      </p:sp>
      <p:sp>
        <p:nvSpPr>
          <p:cNvPr id="3" name="Text Placeholder 2"/>
          <p:cNvSpPr>
            <a:spLocks noGrp="1"/>
          </p:cNvSpPr>
          <p:nvPr>
            <p:ph type="body" sz="quarter" idx="11"/>
          </p:nvPr>
        </p:nvSpPr>
        <p:spPr/>
        <p:txBody>
          <a:bodyPr/>
          <a:lstStyle/>
          <a:p>
            <a:pPr lvl="0"/>
            <a:r>
              <a:rPr lang="en-US" altLang="ko-KR" dirty="0"/>
              <a:t>Issues of SDG 8 that can be solved with image processing &amp; analysis, supported by AI.</a:t>
            </a:r>
          </a:p>
        </p:txBody>
      </p:sp>
      <p:sp>
        <p:nvSpPr>
          <p:cNvPr id="4" name="Rectangle 3"/>
          <p:cNvSpPr/>
          <p:nvPr/>
        </p:nvSpPr>
        <p:spPr>
          <a:xfrm>
            <a:off x="2484432" y="1672938"/>
            <a:ext cx="5976000" cy="72000"/>
          </a:xfrm>
          <a:prstGeom prst="rect">
            <a:avLst/>
          </a:prstGeom>
          <a:solidFill>
            <a:srgbClr val="8C3A6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5" name="Rectangle 4"/>
          <p:cNvSpPr/>
          <p:nvPr/>
        </p:nvSpPr>
        <p:spPr>
          <a:xfrm>
            <a:off x="2484432" y="4515974"/>
            <a:ext cx="5976000" cy="72000"/>
          </a:xfrm>
          <a:prstGeom prst="rect">
            <a:avLst/>
          </a:prstGeom>
          <a:solidFill>
            <a:srgbClr val="8C3A6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 name="TextBox 5"/>
          <p:cNvSpPr txBox="1"/>
          <p:nvPr/>
        </p:nvSpPr>
        <p:spPr>
          <a:xfrm>
            <a:off x="2491865" y="1369867"/>
            <a:ext cx="4384391" cy="276999"/>
          </a:xfrm>
          <a:prstGeom prst="rect">
            <a:avLst/>
          </a:prstGeom>
          <a:solidFill>
            <a:schemeClr val="accent2"/>
          </a:solidFill>
        </p:spPr>
        <p:txBody>
          <a:bodyPr wrap="square" rtlCol="0" anchor="ctr">
            <a:spAutoFit/>
          </a:bodyPr>
          <a:lstStyle/>
          <a:p>
            <a:r>
              <a:rPr lang="en-US" altLang="ko-KR" sz="1200" b="1" dirty="0">
                <a:solidFill>
                  <a:schemeClr val="bg1"/>
                </a:solidFill>
                <a:cs typeface="Arial" pitchFamily="34" charset="0"/>
              </a:rPr>
              <a:t>Ideas that are not yet in real life or developed in progress</a:t>
            </a:r>
            <a:endParaRPr lang="ko-KR" altLang="en-US" sz="1200" b="1" dirty="0">
              <a:solidFill>
                <a:schemeClr val="bg1"/>
              </a:solidFill>
              <a:cs typeface="Arial" pitchFamily="34" charset="0"/>
            </a:endParaRPr>
          </a:p>
        </p:txBody>
      </p:sp>
      <p:sp>
        <p:nvSpPr>
          <p:cNvPr id="7" name="TextBox 6"/>
          <p:cNvSpPr txBox="1"/>
          <p:nvPr/>
        </p:nvSpPr>
        <p:spPr>
          <a:xfrm>
            <a:off x="2556440" y="1794086"/>
            <a:ext cx="5903992" cy="2677656"/>
          </a:xfrm>
          <a:prstGeom prst="rect">
            <a:avLst/>
          </a:prstGeom>
          <a:noFill/>
        </p:spPr>
        <p:txBody>
          <a:bodyPr wrap="square" rtlCol="0" anchor="t" anchorCtr="0">
            <a:noAutofit/>
          </a:bodyPr>
          <a:lstStyle/>
          <a:p>
            <a:r>
              <a:rPr lang="en-US" altLang="ko-KR" sz="1200" dirty="0">
                <a:solidFill>
                  <a:schemeClr val="tx1">
                    <a:lumMod val="75000"/>
                    <a:lumOff val="25000"/>
                  </a:schemeClr>
                </a:solidFill>
                <a:cs typeface="Arial" pitchFamily="34" charset="0"/>
              </a:rPr>
              <a:t>Basically it’s hard to link economic growth to digital image processing so these ideas below are only for decent work problems which are when people have decent works, the economy will grow.</a:t>
            </a:r>
          </a:p>
          <a:p>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r>
              <a:rPr lang="en-US" altLang="ko-KR" sz="1200" dirty="0">
                <a:solidFill>
                  <a:schemeClr val="tx1">
                    <a:lumMod val="75000"/>
                    <a:lumOff val="25000"/>
                  </a:schemeClr>
                </a:solidFill>
                <a:cs typeface="Arial" pitchFamily="34" charset="0"/>
              </a:rPr>
              <a:t>There should be a system to record person’s persona such as face, body, fingerprint, etc. to help police solving crimes.</a:t>
            </a:r>
          </a:p>
          <a:p>
            <a:pPr marL="171450" indent="-171450">
              <a:buFont typeface="Arial" panose="020B0604020202020204" pitchFamily="34" charset="0"/>
              <a:buChar char="•"/>
            </a:pPr>
            <a:r>
              <a:rPr lang="en-US" altLang="ko-KR" sz="1200" dirty="0">
                <a:solidFill>
                  <a:schemeClr val="tx1">
                    <a:lumMod val="75000"/>
                    <a:lumOff val="25000"/>
                  </a:schemeClr>
                </a:solidFill>
                <a:cs typeface="Arial" pitchFamily="34" charset="0"/>
              </a:rPr>
              <a:t>3D reconstruction for seeing what happened in the past to help some professions like police (crime scene), scientist, etc.</a:t>
            </a:r>
          </a:p>
          <a:p>
            <a:pPr marL="171450" indent="-171450">
              <a:buFont typeface="Arial" panose="020B0604020202020204" pitchFamily="34" charset="0"/>
              <a:buChar char="•"/>
            </a:pPr>
            <a:r>
              <a:rPr lang="en-US" altLang="ko-KR" sz="1200" dirty="0">
                <a:solidFill>
                  <a:schemeClr val="tx1">
                    <a:lumMod val="75000"/>
                    <a:lumOff val="25000"/>
                  </a:schemeClr>
                </a:solidFill>
                <a:cs typeface="Arial" pitchFamily="34" charset="0"/>
              </a:rPr>
              <a:t>Understanding human cells or virus activities to help doctor learning.</a:t>
            </a:r>
          </a:p>
          <a:p>
            <a:pPr marL="171450" indent="-171450">
              <a:buFont typeface="Arial" panose="020B0604020202020204" pitchFamily="34" charset="0"/>
              <a:buChar char="•"/>
            </a:pPr>
            <a:r>
              <a:rPr lang="en-US" altLang="ko-KR" sz="1200" dirty="0">
                <a:solidFill>
                  <a:schemeClr val="tx1">
                    <a:lumMod val="75000"/>
                    <a:lumOff val="25000"/>
                  </a:schemeClr>
                </a:solidFill>
                <a:cs typeface="Arial" pitchFamily="34" charset="0"/>
              </a:rPr>
              <a:t>Face recognition for bank account security.</a:t>
            </a: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a:p>
            <a:pPr marL="171450" indent="-171450">
              <a:buFont typeface="Arial" panose="020B0604020202020204" pitchFamily="34" charset="0"/>
              <a:buChar char="•"/>
            </a:pPr>
            <a:endParaRPr lang="en-US" altLang="ko-KR" sz="1200" dirty="0">
              <a:solidFill>
                <a:schemeClr val="tx1">
                  <a:lumMod val="75000"/>
                  <a:lumOff val="25000"/>
                </a:schemeClr>
              </a:solidFill>
              <a:cs typeface="Arial" pitchFamily="34" charset="0"/>
            </a:endParaRPr>
          </a:p>
        </p:txBody>
      </p:sp>
      <p:sp>
        <p:nvSpPr>
          <p:cNvPr id="8" name="Rectangle 7">
            <a:extLst>
              <a:ext uri="{FF2B5EF4-FFF2-40B4-BE49-F238E27FC236}">
                <a16:creationId xmlns:a16="http://schemas.microsoft.com/office/drawing/2014/main" id="{29665A44-F898-4200-AAFB-E334F1CEC833}"/>
              </a:ext>
            </a:extLst>
          </p:cNvPr>
          <p:cNvSpPr/>
          <p:nvPr/>
        </p:nvSpPr>
        <p:spPr>
          <a:xfrm>
            <a:off x="0" y="0"/>
            <a:ext cx="1944000" cy="514350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1692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C9935B2-58D6-49A6-9095-1A61DAA80C37}"/>
              </a:ext>
            </a:extLst>
          </p:cNvPr>
          <p:cNvSpPr/>
          <p:nvPr/>
        </p:nvSpPr>
        <p:spPr>
          <a:xfrm>
            <a:off x="0" y="0"/>
            <a:ext cx="9144000" cy="514350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p:cNvSpPr>
            <a:spLocks noGrp="1"/>
          </p:cNvSpPr>
          <p:nvPr>
            <p:ph type="body" sz="quarter" idx="10"/>
          </p:nvPr>
        </p:nvSpPr>
        <p:spPr>
          <a:xfrm>
            <a:off x="2879810" y="1923678"/>
            <a:ext cx="3384376" cy="576063"/>
          </a:xfrm>
        </p:spPr>
        <p:txBody>
          <a:bodyPr/>
          <a:lstStyle/>
          <a:p>
            <a:r>
              <a:rPr lang="en-US" altLang="ko-KR" b="1" dirty="0"/>
              <a:t>THANK YOU</a:t>
            </a:r>
            <a:endParaRPr lang="ko-KR" altLang="en-US" b="1" dirty="0"/>
          </a:p>
        </p:txBody>
      </p:sp>
      <p:sp>
        <p:nvSpPr>
          <p:cNvPr id="5" name="TextBox 4"/>
          <p:cNvSpPr txBox="1"/>
          <p:nvPr/>
        </p:nvSpPr>
        <p:spPr>
          <a:xfrm>
            <a:off x="3365254" y="2571750"/>
            <a:ext cx="2413489" cy="1200329"/>
          </a:xfrm>
          <a:prstGeom prst="rect">
            <a:avLst/>
          </a:prstGeom>
          <a:noFill/>
        </p:spPr>
        <p:txBody>
          <a:bodyPr wrap="square" rtlCol="0">
            <a:spAutoFit/>
          </a:bodyPr>
          <a:lstStyle/>
          <a:p>
            <a:pPr algn="ctr"/>
            <a:r>
              <a:rPr lang="en-US" sz="1200" i="1" dirty="0">
                <a:solidFill>
                  <a:schemeClr val="bg1"/>
                </a:solidFill>
              </a:rPr>
              <a:t>“We need economic growth, yes, but growth can be jobless, so a sustainable development framework for employment must include a job creation strategy.”</a:t>
            </a:r>
          </a:p>
          <a:p>
            <a:pPr algn="ctr"/>
            <a:r>
              <a:rPr lang="en-US" sz="1200" b="1" dirty="0">
                <a:solidFill>
                  <a:schemeClr val="bg1"/>
                </a:solidFill>
              </a:rPr>
              <a:t>–Sharan Burrow</a:t>
            </a:r>
            <a:endParaRPr lang="en-US" sz="1200" b="1" dirty="0">
              <a:solidFill>
                <a:schemeClr val="bg1"/>
              </a:solidFill>
              <a:effectLst/>
            </a:endParaRPr>
          </a:p>
        </p:txBody>
      </p:sp>
    </p:spTree>
    <p:extLst>
      <p:ext uri="{BB962C8B-B14F-4D97-AF65-F5344CB8AC3E}">
        <p14:creationId xmlns:p14="http://schemas.microsoft.com/office/powerpoint/2010/main" val="3239406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E70B48E-8421-4C82-917C-7A535419D787}"/>
              </a:ext>
            </a:extLst>
          </p:cNvPr>
          <p:cNvSpPr>
            <a:spLocks noGrp="1"/>
          </p:cNvSpPr>
          <p:nvPr>
            <p:ph type="body" sz="quarter" idx="10"/>
          </p:nvPr>
        </p:nvSpPr>
        <p:spPr>
          <a:xfrm>
            <a:off x="0" y="123478"/>
            <a:ext cx="9144000" cy="792088"/>
          </a:xfrm>
        </p:spPr>
        <p:txBody>
          <a:bodyPr/>
          <a:lstStyle/>
          <a:p>
            <a:r>
              <a:rPr lang="en-US" b="1" dirty="0">
                <a:solidFill>
                  <a:schemeClr val="accent1">
                    <a:lumMod val="75000"/>
                  </a:schemeClr>
                </a:solidFill>
              </a:rPr>
              <a:t>What is SDG?</a:t>
            </a:r>
          </a:p>
        </p:txBody>
      </p:sp>
      <p:pic>
        <p:nvPicPr>
          <p:cNvPr id="5" name="Picture 4">
            <a:extLst>
              <a:ext uri="{FF2B5EF4-FFF2-40B4-BE49-F238E27FC236}">
                <a16:creationId xmlns:a16="http://schemas.microsoft.com/office/drawing/2014/main" id="{7B6E9A44-4F12-478F-BB29-A5B89973A706}"/>
              </a:ext>
            </a:extLst>
          </p:cNvPr>
          <p:cNvPicPr>
            <a:picLocks noChangeAspect="1"/>
          </p:cNvPicPr>
          <p:nvPr/>
        </p:nvPicPr>
        <p:blipFill>
          <a:blip r:embed="rId2"/>
          <a:stretch>
            <a:fillRect/>
          </a:stretch>
        </p:blipFill>
        <p:spPr>
          <a:xfrm>
            <a:off x="161764" y="2492592"/>
            <a:ext cx="8820472" cy="2311406"/>
          </a:xfrm>
          <a:prstGeom prst="rect">
            <a:avLst/>
          </a:prstGeom>
        </p:spPr>
      </p:pic>
      <p:sp>
        <p:nvSpPr>
          <p:cNvPr id="9" name="TextBox 8">
            <a:extLst>
              <a:ext uri="{FF2B5EF4-FFF2-40B4-BE49-F238E27FC236}">
                <a16:creationId xmlns:a16="http://schemas.microsoft.com/office/drawing/2014/main" id="{CB48BE30-82B5-42AE-BE23-85D98C7207DD}"/>
              </a:ext>
            </a:extLst>
          </p:cNvPr>
          <p:cNvSpPr txBox="1">
            <a:spLocks/>
          </p:cNvSpPr>
          <p:nvPr/>
        </p:nvSpPr>
        <p:spPr>
          <a:xfrm>
            <a:off x="161764" y="1131590"/>
            <a:ext cx="8820472" cy="1200329"/>
          </a:xfrm>
          <a:prstGeom prst="rect">
            <a:avLst/>
          </a:prstGeom>
          <a:noFill/>
        </p:spPr>
        <p:txBody>
          <a:bodyPr wrap="square" numCol="1" rtlCol="0">
            <a:spAutoFit/>
          </a:bodyPr>
          <a:lstStyle/>
          <a:p>
            <a:pPr algn="ctr"/>
            <a:r>
              <a:rPr lang="en-US" dirty="0">
                <a:solidFill>
                  <a:schemeClr val="accent1">
                    <a:lumMod val="50000"/>
                  </a:schemeClr>
                </a:solidFill>
              </a:rPr>
              <a:t>The </a:t>
            </a:r>
            <a:r>
              <a:rPr lang="en-US" b="1" dirty="0">
                <a:solidFill>
                  <a:schemeClr val="accent1">
                    <a:lumMod val="50000"/>
                  </a:schemeClr>
                </a:solidFill>
              </a:rPr>
              <a:t>Sustainable Development Goals </a:t>
            </a:r>
            <a:r>
              <a:rPr lang="en-US" dirty="0">
                <a:solidFill>
                  <a:schemeClr val="accent1">
                    <a:lumMod val="50000"/>
                  </a:schemeClr>
                </a:solidFill>
              </a:rPr>
              <a:t>consist </a:t>
            </a:r>
            <a:r>
              <a:rPr lang="en-US" b="1" dirty="0">
                <a:solidFill>
                  <a:schemeClr val="accent1">
                    <a:lumMod val="50000"/>
                  </a:schemeClr>
                </a:solidFill>
              </a:rPr>
              <a:t>17 global goals </a:t>
            </a:r>
            <a:r>
              <a:rPr lang="en-US" dirty="0">
                <a:solidFill>
                  <a:schemeClr val="accent1">
                    <a:lumMod val="50000"/>
                  </a:schemeClr>
                </a:solidFill>
              </a:rPr>
              <a:t>set by the United</a:t>
            </a:r>
          </a:p>
          <a:p>
            <a:pPr algn="ctr"/>
            <a:r>
              <a:rPr lang="en-US" dirty="0">
                <a:solidFill>
                  <a:schemeClr val="accent1">
                    <a:lumMod val="50000"/>
                  </a:schemeClr>
                </a:solidFill>
              </a:rPr>
              <a:t>Nations in 2015 for the year 2030. There are </a:t>
            </a:r>
            <a:r>
              <a:rPr lang="en-US" b="1" dirty="0">
                <a:solidFill>
                  <a:schemeClr val="accent1">
                    <a:lumMod val="50000"/>
                  </a:schemeClr>
                </a:solidFill>
              </a:rPr>
              <a:t>169 targets</a:t>
            </a:r>
            <a:r>
              <a:rPr lang="en-US" dirty="0">
                <a:solidFill>
                  <a:schemeClr val="accent1">
                    <a:lumMod val="50000"/>
                  </a:schemeClr>
                </a:solidFill>
              </a:rPr>
              <a:t> total, and each target has</a:t>
            </a:r>
          </a:p>
          <a:p>
            <a:pPr algn="ctr"/>
            <a:r>
              <a:rPr lang="en-US" dirty="0">
                <a:solidFill>
                  <a:schemeClr val="accent1">
                    <a:lumMod val="50000"/>
                  </a:schemeClr>
                </a:solidFill>
              </a:rPr>
              <a:t>between 1 and 3 indicators used to measure progress toward reaching the targets so there are </a:t>
            </a:r>
            <a:r>
              <a:rPr lang="en-US" b="1" dirty="0">
                <a:solidFill>
                  <a:schemeClr val="accent1">
                    <a:lumMod val="50000"/>
                  </a:schemeClr>
                </a:solidFill>
              </a:rPr>
              <a:t>232 approved indicators </a:t>
            </a:r>
            <a:r>
              <a:rPr lang="en-US" dirty="0">
                <a:solidFill>
                  <a:schemeClr val="accent1">
                    <a:lumMod val="50000"/>
                  </a:schemeClr>
                </a:solidFill>
              </a:rPr>
              <a:t>that will measure compliance.</a:t>
            </a:r>
          </a:p>
        </p:txBody>
      </p:sp>
      <p:sp>
        <p:nvSpPr>
          <p:cNvPr id="10" name="TextBox 9">
            <a:extLst>
              <a:ext uri="{FF2B5EF4-FFF2-40B4-BE49-F238E27FC236}">
                <a16:creationId xmlns:a16="http://schemas.microsoft.com/office/drawing/2014/main" id="{1ED7EA01-843E-4CAE-BAAF-B0241C1A523E}"/>
              </a:ext>
            </a:extLst>
          </p:cNvPr>
          <p:cNvSpPr txBox="1"/>
          <p:nvPr/>
        </p:nvSpPr>
        <p:spPr>
          <a:xfrm>
            <a:off x="5508104" y="4893310"/>
            <a:ext cx="3700052" cy="246221"/>
          </a:xfrm>
          <a:prstGeom prst="rect">
            <a:avLst/>
          </a:prstGeom>
          <a:noFill/>
        </p:spPr>
        <p:txBody>
          <a:bodyPr wrap="none" rtlCol="0">
            <a:spAutoFit/>
          </a:bodyPr>
          <a:lstStyle/>
          <a:p>
            <a:r>
              <a:rPr lang="en-US" sz="1000" dirty="0">
                <a:solidFill>
                  <a:schemeClr val="bg1"/>
                </a:solidFill>
                <a:hlinkClick r:id="rId3">
                  <a:extLst>
                    <a:ext uri="{A12FA001-AC4F-418D-AE19-62706E023703}">
                      <ahyp:hlinkClr xmlns:ahyp="http://schemas.microsoft.com/office/drawing/2018/hyperlinkcolor" val="tx"/>
                    </a:ext>
                  </a:extLst>
                </a:hlinkClick>
              </a:rPr>
              <a:t>https://en.wikipedia.org/wiki/Sustainable_Development_Goals</a:t>
            </a:r>
            <a:r>
              <a:rPr lang="en-US" sz="1000" dirty="0">
                <a:solidFill>
                  <a:schemeClr val="bg1"/>
                </a:solidFill>
              </a:rPr>
              <a:t> </a:t>
            </a:r>
          </a:p>
        </p:txBody>
      </p:sp>
    </p:spTree>
    <p:extLst>
      <p:ext uri="{BB962C8B-B14F-4D97-AF65-F5344CB8AC3E}">
        <p14:creationId xmlns:p14="http://schemas.microsoft.com/office/powerpoint/2010/main" val="29069079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E6975F3-E948-4924-B5E1-8405315D9130}"/>
              </a:ext>
            </a:extLst>
          </p:cNvPr>
          <p:cNvSpPr>
            <a:spLocks noGrp="1"/>
          </p:cNvSpPr>
          <p:nvPr>
            <p:ph type="body" sz="quarter" idx="10"/>
          </p:nvPr>
        </p:nvSpPr>
        <p:spPr/>
        <p:txBody>
          <a:bodyPr/>
          <a:lstStyle/>
          <a:p>
            <a:r>
              <a:rPr lang="en-US" b="1" dirty="0">
                <a:solidFill>
                  <a:srgbClr val="B4186E"/>
                </a:solidFill>
              </a:rPr>
              <a:t>SDG in Indonesia</a:t>
            </a:r>
          </a:p>
        </p:txBody>
      </p:sp>
      <p:sp>
        <p:nvSpPr>
          <p:cNvPr id="3" name="Text Placeholder 2">
            <a:extLst>
              <a:ext uri="{FF2B5EF4-FFF2-40B4-BE49-F238E27FC236}">
                <a16:creationId xmlns:a16="http://schemas.microsoft.com/office/drawing/2014/main" id="{D8A0727C-E829-4D2B-8C63-052FC70D3954}"/>
              </a:ext>
            </a:extLst>
          </p:cNvPr>
          <p:cNvSpPr>
            <a:spLocks noGrp="1"/>
          </p:cNvSpPr>
          <p:nvPr>
            <p:ph type="body" sz="quarter" idx="11"/>
          </p:nvPr>
        </p:nvSpPr>
        <p:spPr>
          <a:xfrm>
            <a:off x="2123728" y="699542"/>
            <a:ext cx="6192688" cy="360040"/>
          </a:xfrm>
        </p:spPr>
        <p:txBody>
          <a:bodyPr/>
          <a:lstStyle/>
          <a:p>
            <a:r>
              <a:rPr lang="en-US" sz="1000" b="1" dirty="0">
                <a:solidFill>
                  <a:schemeClr val="accent1">
                    <a:lumMod val="50000"/>
                  </a:schemeClr>
                </a:solidFill>
              </a:rPr>
              <a:t>Source: </a:t>
            </a:r>
            <a:r>
              <a:rPr lang="en-US" sz="1000" dirty="0">
                <a:solidFill>
                  <a:schemeClr val="accent1">
                    <a:lumMod val="75000"/>
                  </a:schemeClr>
                </a:solidFill>
                <a:hlinkClick r:id="rId2">
                  <a:extLst>
                    <a:ext uri="{A12FA001-AC4F-418D-AE19-62706E023703}">
                      <ahyp:hlinkClr xmlns:ahyp="http://schemas.microsoft.com/office/drawing/2018/hyperlinkcolor" val="tx"/>
                    </a:ext>
                  </a:extLst>
                </a:hlinkClick>
              </a:rPr>
              <a:t>http://sdgcenter.unpad.ac.id/wp-content/uploads/2018/04/Prof.-Bambang-Brodjonegoro-Tantangan-dan-Strategi-Pelaksanaan-SDGs-di-Indonesia.pdf</a:t>
            </a:r>
            <a:r>
              <a:rPr lang="en-US" sz="1000" dirty="0">
                <a:solidFill>
                  <a:schemeClr val="accent1">
                    <a:lumMod val="75000"/>
                  </a:schemeClr>
                </a:solidFill>
              </a:rPr>
              <a:t> </a:t>
            </a:r>
          </a:p>
        </p:txBody>
      </p:sp>
      <p:sp>
        <p:nvSpPr>
          <p:cNvPr id="4" name="Rectangle 3">
            <a:extLst>
              <a:ext uri="{FF2B5EF4-FFF2-40B4-BE49-F238E27FC236}">
                <a16:creationId xmlns:a16="http://schemas.microsoft.com/office/drawing/2014/main" id="{08278F6A-9141-41B8-8468-0EEC70298FCD}"/>
              </a:ext>
            </a:extLst>
          </p:cNvPr>
          <p:cNvSpPr/>
          <p:nvPr/>
        </p:nvSpPr>
        <p:spPr>
          <a:xfrm>
            <a:off x="0" y="0"/>
            <a:ext cx="1944000" cy="514350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BFB46C4F-45C7-4176-A29F-C6993DDFE4A9}"/>
              </a:ext>
            </a:extLst>
          </p:cNvPr>
          <p:cNvGrpSpPr/>
          <p:nvPr/>
        </p:nvGrpSpPr>
        <p:grpSpPr>
          <a:xfrm>
            <a:off x="2771800" y="1306695"/>
            <a:ext cx="4032448" cy="488848"/>
            <a:chOff x="2113657" y="4283314"/>
            <a:chExt cx="4539061" cy="488848"/>
          </a:xfrm>
        </p:grpSpPr>
        <p:sp>
          <p:nvSpPr>
            <p:cNvPr id="6" name="TextBox 5">
              <a:extLst>
                <a:ext uri="{FF2B5EF4-FFF2-40B4-BE49-F238E27FC236}">
                  <a16:creationId xmlns:a16="http://schemas.microsoft.com/office/drawing/2014/main" id="{5B1C7AEF-58B8-4D3A-B120-E0DB66C0500A}"/>
                </a:ext>
              </a:extLst>
            </p:cNvPr>
            <p:cNvSpPr txBox="1"/>
            <p:nvPr/>
          </p:nvSpPr>
          <p:spPr>
            <a:xfrm>
              <a:off x="2113657" y="4495163"/>
              <a:ext cx="4539061" cy="276999"/>
            </a:xfrm>
            <a:prstGeom prst="rect">
              <a:avLst/>
            </a:prstGeom>
            <a:noFill/>
          </p:spPr>
          <p:txBody>
            <a:bodyPr wrap="square" rtlCol="0" anchor="ctr">
              <a:spAutoFit/>
            </a:bodyPr>
            <a:lstStyle/>
            <a:p>
              <a:r>
                <a:rPr lang="en-US" altLang="ko-KR" sz="1200" dirty="0">
                  <a:solidFill>
                    <a:schemeClr val="accent1">
                      <a:lumMod val="50000"/>
                    </a:schemeClr>
                  </a:solidFill>
                  <a:cs typeface="Arial" pitchFamily="34" charset="0"/>
                </a:rPr>
                <a:t>Which stands for “</a:t>
              </a:r>
              <a:r>
                <a:rPr lang="en-US" altLang="ko-KR" sz="1200" dirty="0" err="1">
                  <a:solidFill>
                    <a:schemeClr val="accent1">
                      <a:lumMod val="50000"/>
                    </a:schemeClr>
                  </a:solidFill>
                  <a:cs typeface="Arial" pitchFamily="34" charset="0"/>
                </a:rPr>
                <a:t>Tujuan</a:t>
              </a:r>
              <a:r>
                <a:rPr lang="en-US" altLang="ko-KR" sz="1200" dirty="0">
                  <a:solidFill>
                    <a:schemeClr val="accent1">
                      <a:lumMod val="50000"/>
                    </a:schemeClr>
                  </a:solidFill>
                  <a:cs typeface="Arial" pitchFamily="34" charset="0"/>
                </a:rPr>
                <a:t> Pembangunan </a:t>
              </a:r>
              <a:r>
                <a:rPr lang="en-US" altLang="ko-KR" sz="1200" dirty="0" err="1">
                  <a:solidFill>
                    <a:schemeClr val="accent1">
                      <a:lumMod val="50000"/>
                    </a:schemeClr>
                  </a:solidFill>
                  <a:cs typeface="Arial" pitchFamily="34" charset="0"/>
                </a:rPr>
                <a:t>Berkelanjutan</a:t>
              </a:r>
              <a:r>
                <a:rPr lang="en-US" altLang="ko-KR" sz="1200" dirty="0">
                  <a:solidFill>
                    <a:schemeClr val="accent1">
                      <a:lumMod val="50000"/>
                    </a:schemeClr>
                  </a:solidFill>
                  <a:cs typeface="Arial" pitchFamily="34" charset="0"/>
                </a:rPr>
                <a:t>”</a:t>
              </a:r>
            </a:p>
          </p:txBody>
        </p:sp>
        <p:sp>
          <p:nvSpPr>
            <p:cNvPr id="7" name="TextBox 6">
              <a:extLst>
                <a:ext uri="{FF2B5EF4-FFF2-40B4-BE49-F238E27FC236}">
                  <a16:creationId xmlns:a16="http://schemas.microsoft.com/office/drawing/2014/main" id="{8B11C4AA-03DC-4246-A7C5-F64282F736D1}"/>
                </a:ext>
              </a:extLst>
            </p:cNvPr>
            <p:cNvSpPr txBox="1"/>
            <p:nvPr/>
          </p:nvSpPr>
          <p:spPr>
            <a:xfrm>
              <a:off x="2113658" y="4283314"/>
              <a:ext cx="3647459" cy="276999"/>
            </a:xfrm>
            <a:prstGeom prst="rect">
              <a:avLst/>
            </a:prstGeom>
            <a:noFill/>
          </p:spPr>
          <p:txBody>
            <a:bodyPr wrap="square" rtlCol="0" anchor="ctr">
              <a:spAutoFit/>
            </a:bodyPr>
            <a:lstStyle/>
            <a:p>
              <a:r>
                <a:rPr lang="en-US" altLang="ko-KR" sz="1200" b="1" dirty="0">
                  <a:solidFill>
                    <a:schemeClr val="accent1">
                      <a:lumMod val="50000"/>
                    </a:schemeClr>
                  </a:solidFill>
                  <a:cs typeface="Arial" pitchFamily="34" charset="0"/>
                </a:rPr>
                <a:t>Known as TPB</a:t>
              </a:r>
              <a:endParaRPr lang="ko-KR" altLang="en-US" sz="1200" b="1" dirty="0">
                <a:solidFill>
                  <a:schemeClr val="accent1">
                    <a:lumMod val="50000"/>
                  </a:schemeClr>
                </a:solidFill>
                <a:cs typeface="Arial" pitchFamily="34" charset="0"/>
              </a:endParaRPr>
            </a:p>
          </p:txBody>
        </p:sp>
      </p:grpSp>
      <p:sp>
        <p:nvSpPr>
          <p:cNvPr id="9" name="TextBox 8">
            <a:extLst>
              <a:ext uri="{FF2B5EF4-FFF2-40B4-BE49-F238E27FC236}">
                <a16:creationId xmlns:a16="http://schemas.microsoft.com/office/drawing/2014/main" id="{99535117-263B-4AE7-8F2F-055633A8F794}"/>
              </a:ext>
            </a:extLst>
          </p:cNvPr>
          <p:cNvSpPr txBox="1"/>
          <p:nvPr/>
        </p:nvSpPr>
        <p:spPr>
          <a:xfrm>
            <a:off x="2771798" y="2125568"/>
            <a:ext cx="6120682" cy="1015663"/>
          </a:xfrm>
          <a:prstGeom prst="rect">
            <a:avLst/>
          </a:prstGeom>
          <a:noFill/>
        </p:spPr>
        <p:txBody>
          <a:bodyPr wrap="square" rtlCol="0" anchor="ctr">
            <a:spAutoFit/>
          </a:bodyPr>
          <a:lstStyle/>
          <a:p>
            <a:pPr marL="171450" indent="-171450">
              <a:buFont typeface="Arial" panose="020B0604020202020204" pitchFamily="34" charset="0"/>
              <a:buChar char="•"/>
            </a:pPr>
            <a:r>
              <a:rPr lang="en-US" altLang="ko-KR" sz="1200" b="1" dirty="0">
                <a:solidFill>
                  <a:schemeClr val="accent1">
                    <a:lumMod val="50000"/>
                  </a:schemeClr>
                </a:solidFill>
                <a:cs typeface="Arial" pitchFamily="34" charset="0"/>
              </a:rPr>
              <a:t>Foreign policy: </a:t>
            </a:r>
            <a:r>
              <a:rPr lang="en-US" altLang="ko-KR" sz="1200" dirty="0">
                <a:solidFill>
                  <a:schemeClr val="accent1">
                    <a:lumMod val="50000"/>
                  </a:schemeClr>
                </a:solidFill>
                <a:cs typeface="Arial" pitchFamily="34" charset="0"/>
              </a:rPr>
              <a:t>FREE and ACTIVE</a:t>
            </a:r>
          </a:p>
          <a:p>
            <a:pPr marL="171450" indent="-171450">
              <a:buFont typeface="Arial" panose="020B0604020202020204" pitchFamily="34" charset="0"/>
              <a:buChar char="•"/>
            </a:pPr>
            <a:r>
              <a:rPr lang="en-US" altLang="ko-KR" sz="1200" b="1" dirty="0">
                <a:solidFill>
                  <a:schemeClr val="accent1">
                    <a:lumMod val="50000"/>
                  </a:schemeClr>
                </a:solidFill>
                <a:cs typeface="Arial" pitchFamily="34" charset="0"/>
              </a:rPr>
              <a:t>National development agenda: </a:t>
            </a:r>
            <a:r>
              <a:rPr lang="en-US" altLang="ko-KR" sz="1200" dirty="0">
                <a:solidFill>
                  <a:schemeClr val="accent1">
                    <a:lumMod val="50000"/>
                  </a:schemeClr>
                </a:solidFill>
                <a:cs typeface="Arial" pitchFamily="34" charset="0"/>
              </a:rPr>
              <a:t>NAWACITA (listed in RPJMN 2015-2019)</a:t>
            </a:r>
          </a:p>
          <a:p>
            <a:pPr marL="171450" indent="-171450">
              <a:buFont typeface="Arial" panose="020B0604020202020204" pitchFamily="34" charset="0"/>
              <a:buChar char="•"/>
            </a:pPr>
            <a:r>
              <a:rPr lang="en-US" altLang="ko-KR" sz="1200" b="1" dirty="0">
                <a:solidFill>
                  <a:schemeClr val="accent1">
                    <a:lumMod val="50000"/>
                  </a:schemeClr>
                </a:solidFill>
                <a:cs typeface="Arial" pitchFamily="34" charset="0"/>
              </a:rPr>
              <a:t>Legal basis for SDG: </a:t>
            </a:r>
            <a:r>
              <a:rPr lang="en-US" altLang="ko-KR" sz="1200" dirty="0" err="1">
                <a:solidFill>
                  <a:schemeClr val="accent1">
                    <a:lumMod val="50000"/>
                  </a:schemeClr>
                </a:solidFill>
                <a:cs typeface="Arial" pitchFamily="34" charset="0"/>
              </a:rPr>
              <a:t>Perpres</a:t>
            </a:r>
            <a:r>
              <a:rPr lang="en-US" altLang="ko-KR" sz="1200" dirty="0">
                <a:solidFill>
                  <a:schemeClr val="accent1">
                    <a:lumMod val="50000"/>
                  </a:schemeClr>
                </a:solidFill>
                <a:cs typeface="Arial" pitchFamily="34" charset="0"/>
              </a:rPr>
              <a:t> no. 59 </a:t>
            </a:r>
            <a:r>
              <a:rPr lang="en-US" altLang="ko-KR" sz="1200" dirty="0" err="1">
                <a:solidFill>
                  <a:schemeClr val="accent1">
                    <a:lumMod val="50000"/>
                  </a:schemeClr>
                </a:solidFill>
                <a:cs typeface="Arial" pitchFamily="34" charset="0"/>
              </a:rPr>
              <a:t>thn</a:t>
            </a:r>
            <a:r>
              <a:rPr lang="en-US" altLang="ko-KR" sz="1200" dirty="0">
                <a:solidFill>
                  <a:schemeClr val="accent1">
                    <a:lumMod val="50000"/>
                  </a:schemeClr>
                </a:solidFill>
                <a:cs typeface="Arial" pitchFamily="34" charset="0"/>
              </a:rPr>
              <a:t> 2017 “</a:t>
            </a:r>
            <a:r>
              <a:rPr lang="en-US" altLang="ko-KR" sz="1200" dirty="0" err="1">
                <a:solidFill>
                  <a:schemeClr val="accent1">
                    <a:lumMod val="50000"/>
                  </a:schemeClr>
                </a:solidFill>
                <a:cs typeface="Arial" pitchFamily="34" charset="0"/>
              </a:rPr>
              <a:t>Pelaksanaan</a:t>
            </a:r>
            <a:r>
              <a:rPr lang="en-US" altLang="ko-KR" sz="1200" dirty="0">
                <a:solidFill>
                  <a:schemeClr val="accent1">
                    <a:lumMod val="50000"/>
                  </a:schemeClr>
                </a:solidFill>
                <a:cs typeface="Arial" pitchFamily="34" charset="0"/>
              </a:rPr>
              <a:t> </a:t>
            </a:r>
            <a:r>
              <a:rPr lang="en-US" altLang="ko-KR" sz="1200" dirty="0" err="1">
                <a:solidFill>
                  <a:schemeClr val="accent1">
                    <a:lumMod val="50000"/>
                  </a:schemeClr>
                </a:solidFill>
                <a:cs typeface="Arial" pitchFamily="34" charset="0"/>
              </a:rPr>
              <a:t>Pencapaian</a:t>
            </a:r>
            <a:r>
              <a:rPr lang="en-US" altLang="ko-KR" sz="1200" dirty="0">
                <a:solidFill>
                  <a:schemeClr val="accent1">
                    <a:lumMod val="50000"/>
                  </a:schemeClr>
                </a:solidFill>
                <a:cs typeface="Arial" pitchFamily="34" charset="0"/>
              </a:rPr>
              <a:t> TPB/SDGs” (read here </a:t>
            </a:r>
            <a:r>
              <a:rPr lang="en-US" altLang="ko-KR" sz="1200" dirty="0">
                <a:solidFill>
                  <a:schemeClr val="accent1">
                    <a:lumMod val="75000"/>
                  </a:schemeClr>
                </a:solidFill>
                <a:cs typeface="Arial" pitchFamily="34" charset="0"/>
                <a:hlinkClick r:id="rId3">
                  <a:extLst>
                    <a:ext uri="{A12FA001-AC4F-418D-AE19-62706E023703}">
                      <ahyp:hlinkClr xmlns:ahyp="http://schemas.microsoft.com/office/drawing/2018/hyperlinkcolor" val="tx"/>
                    </a:ext>
                  </a:extLst>
                </a:hlinkClick>
              </a:rPr>
              <a:t>https://www.sdg2030indonesia.org/an-component/media/upload-book/A_Perpres_Nomor_59_Tahun_2017.pdf</a:t>
            </a:r>
            <a:r>
              <a:rPr lang="en-US" altLang="ko-KR" sz="1200" dirty="0">
                <a:solidFill>
                  <a:schemeClr val="accent1">
                    <a:lumMod val="50000"/>
                  </a:schemeClr>
                </a:solidFill>
                <a:cs typeface="Arial" pitchFamily="34" charset="0"/>
              </a:rPr>
              <a:t>)</a:t>
            </a:r>
          </a:p>
        </p:txBody>
      </p:sp>
      <p:sp>
        <p:nvSpPr>
          <p:cNvPr id="10" name="TextBox 9">
            <a:extLst>
              <a:ext uri="{FF2B5EF4-FFF2-40B4-BE49-F238E27FC236}">
                <a16:creationId xmlns:a16="http://schemas.microsoft.com/office/drawing/2014/main" id="{B3D77162-6B1D-4765-8FB2-EECA29F5D2BD}"/>
              </a:ext>
            </a:extLst>
          </p:cNvPr>
          <p:cNvSpPr txBox="1"/>
          <p:nvPr/>
        </p:nvSpPr>
        <p:spPr>
          <a:xfrm>
            <a:off x="2771801" y="1886265"/>
            <a:ext cx="3240359" cy="276999"/>
          </a:xfrm>
          <a:prstGeom prst="rect">
            <a:avLst/>
          </a:prstGeom>
          <a:noFill/>
        </p:spPr>
        <p:txBody>
          <a:bodyPr wrap="square" rtlCol="0" anchor="ctr">
            <a:spAutoFit/>
          </a:bodyPr>
          <a:lstStyle/>
          <a:p>
            <a:r>
              <a:rPr lang="en-US" altLang="ko-KR" sz="1200" b="1" dirty="0">
                <a:solidFill>
                  <a:schemeClr val="accent1">
                    <a:lumMod val="50000"/>
                  </a:schemeClr>
                </a:solidFill>
                <a:cs typeface="Arial" pitchFamily="34" charset="0"/>
              </a:rPr>
              <a:t>How Indonesia implements SDG</a:t>
            </a:r>
            <a:endParaRPr lang="ko-KR" altLang="en-US" sz="1200" b="1" dirty="0">
              <a:solidFill>
                <a:schemeClr val="accent1">
                  <a:lumMod val="50000"/>
                </a:schemeClr>
              </a:solidFill>
              <a:cs typeface="Arial" pitchFamily="34" charset="0"/>
            </a:endParaRPr>
          </a:p>
        </p:txBody>
      </p:sp>
      <p:sp>
        <p:nvSpPr>
          <p:cNvPr id="11" name="Frame 17">
            <a:extLst>
              <a:ext uri="{FF2B5EF4-FFF2-40B4-BE49-F238E27FC236}">
                <a16:creationId xmlns:a16="http://schemas.microsoft.com/office/drawing/2014/main" id="{75EE2CAC-0966-462B-9A60-D3F618BBBB0C}"/>
              </a:ext>
            </a:extLst>
          </p:cNvPr>
          <p:cNvSpPr/>
          <p:nvPr/>
        </p:nvSpPr>
        <p:spPr>
          <a:xfrm>
            <a:off x="2345265" y="1377607"/>
            <a:ext cx="347025" cy="347025"/>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rgbClr val="B418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2" name="Frame 17">
            <a:extLst>
              <a:ext uri="{FF2B5EF4-FFF2-40B4-BE49-F238E27FC236}">
                <a16:creationId xmlns:a16="http://schemas.microsoft.com/office/drawing/2014/main" id="{43D14DC4-4E1F-4C5E-80CE-5FA56D57A9BA}"/>
              </a:ext>
            </a:extLst>
          </p:cNvPr>
          <p:cNvSpPr/>
          <p:nvPr/>
        </p:nvSpPr>
        <p:spPr>
          <a:xfrm>
            <a:off x="2345265" y="1957177"/>
            <a:ext cx="347025" cy="347025"/>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rgbClr val="B418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nvGrpSpPr>
          <p:cNvPr id="13" name="Group 12">
            <a:extLst>
              <a:ext uri="{FF2B5EF4-FFF2-40B4-BE49-F238E27FC236}">
                <a16:creationId xmlns:a16="http://schemas.microsoft.com/office/drawing/2014/main" id="{7E96C1DC-2859-4CDE-9902-60CCC4F4C16C}"/>
              </a:ext>
            </a:extLst>
          </p:cNvPr>
          <p:cNvGrpSpPr/>
          <p:nvPr/>
        </p:nvGrpSpPr>
        <p:grpSpPr>
          <a:xfrm>
            <a:off x="2771798" y="3229250"/>
            <a:ext cx="4536504" cy="488848"/>
            <a:chOff x="2113657" y="4283314"/>
            <a:chExt cx="5106444" cy="488848"/>
          </a:xfrm>
        </p:grpSpPr>
        <p:sp>
          <p:nvSpPr>
            <p:cNvPr id="14" name="TextBox 13">
              <a:extLst>
                <a:ext uri="{FF2B5EF4-FFF2-40B4-BE49-F238E27FC236}">
                  <a16:creationId xmlns:a16="http://schemas.microsoft.com/office/drawing/2014/main" id="{07CBA923-EFA9-4988-9E46-CEEFBC9F9D3B}"/>
                </a:ext>
              </a:extLst>
            </p:cNvPr>
            <p:cNvSpPr txBox="1"/>
            <p:nvPr/>
          </p:nvSpPr>
          <p:spPr>
            <a:xfrm>
              <a:off x="2113657" y="4495163"/>
              <a:ext cx="5106444" cy="276999"/>
            </a:xfrm>
            <a:prstGeom prst="rect">
              <a:avLst/>
            </a:prstGeom>
            <a:noFill/>
          </p:spPr>
          <p:txBody>
            <a:bodyPr wrap="square" rtlCol="0" anchor="ctr">
              <a:spAutoFit/>
            </a:bodyPr>
            <a:lstStyle/>
            <a:p>
              <a:r>
                <a:rPr lang="en-US" altLang="ko-KR" sz="1200" dirty="0">
                  <a:solidFill>
                    <a:schemeClr val="accent1">
                      <a:lumMod val="50000"/>
                    </a:schemeClr>
                  </a:solidFill>
                  <a:cs typeface="Arial" pitchFamily="34" charset="0"/>
                </a:rPr>
                <a:t>There are in 6 universities, one of them is </a:t>
              </a:r>
              <a:r>
                <a:rPr lang="en-US" altLang="ko-KR" sz="1200" dirty="0" err="1">
                  <a:solidFill>
                    <a:schemeClr val="accent1">
                      <a:lumMod val="50000"/>
                    </a:schemeClr>
                  </a:solidFill>
                  <a:cs typeface="Arial" pitchFamily="34" charset="0"/>
                </a:rPr>
                <a:t>Padjadjaran</a:t>
              </a:r>
              <a:r>
                <a:rPr lang="en-US" altLang="ko-KR" sz="1200" dirty="0">
                  <a:solidFill>
                    <a:schemeClr val="accent1">
                      <a:lumMod val="50000"/>
                    </a:schemeClr>
                  </a:solidFill>
                  <a:cs typeface="Arial" pitchFamily="34" charset="0"/>
                </a:rPr>
                <a:t> University</a:t>
              </a:r>
            </a:p>
          </p:txBody>
        </p:sp>
        <p:sp>
          <p:nvSpPr>
            <p:cNvPr id="15" name="TextBox 14">
              <a:extLst>
                <a:ext uri="{FF2B5EF4-FFF2-40B4-BE49-F238E27FC236}">
                  <a16:creationId xmlns:a16="http://schemas.microsoft.com/office/drawing/2014/main" id="{7B322EAE-1E17-4CC2-B5BC-789ABE49CAE2}"/>
                </a:ext>
              </a:extLst>
            </p:cNvPr>
            <p:cNvSpPr txBox="1"/>
            <p:nvPr/>
          </p:nvSpPr>
          <p:spPr>
            <a:xfrm>
              <a:off x="2113658" y="4283314"/>
              <a:ext cx="3647459" cy="276999"/>
            </a:xfrm>
            <a:prstGeom prst="rect">
              <a:avLst/>
            </a:prstGeom>
            <a:noFill/>
          </p:spPr>
          <p:txBody>
            <a:bodyPr wrap="square" rtlCol="0" anchor="ctr">
              <a:spAutoFit/>
            </a:bodyPr>
            <a:lstStyle/>
            <a:p>
              <a:r>
                <a:rPr lang="en-US" altLang="ko-KR" sz="1200" b="1" dirty="0">
                  <a:solidFill>
                    <a:schemeClr val="accent1">
                      <a:lumMod val="50000"/>
                    </a:schemeClr>
                  </a:solidFill>
                  <a:cs typeface="Arial" pitchFamily="34" charset="0"/>
                </a:rPr>
                <a:t>SDG Center in Indonesia</a:t>
              </a:r>
              <a:endParaRPr lang="ko-KR" altLang="en-US" sz="1200" b="1" dirty="0">
                <a:solidFill>
                  <a:schemeClr val="accent1">
                    <a:lumMod val="50000"/>
                  </a:schemeClr>
                </a:solidFill>
                <a:cs typeface="Arial" pitchFamily="34" charset="0"/>
              </a:endParaRPr>
            </a:p>
          </p:txBody>
        </p:sp>
      </p:grpSp>
      <p:sp>
        <p:nvSpPr>
          <p:cNvPr id="16" name="Frame 17">
            <a:extLst>
              <a:ext uri="{FF2B5EF4-FFF2-40B4-BE49-F238E27FC236}">
                <a16:creationId xmlns:a16="http://schemas.microsoft.com/office/drawing/2014/main" id="{DCB71D40-DD9C-4495-AC41-7E529B6AA17C}"/>
              </a:ext>
            </a:extLst>
          </p:cNvPr>
          <p:cNvSpPr/>
          <p:nvPr/>
        </p:nvSpPr>
        <p:spPr>
          <a:xfrm>
            <a:off x="2345263" y="3300162"/>
            <a:ext cx="347025" cy="347025"/>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rgbClr val="B418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nvGrpSpPr>
          <p:cNvPr id="21" name="Group 20">
            <a:extLst>
              <a:ext uri="{FF2B5EF4-FFF2-40B4-BE49-F238E27FC236}">
                <a16:creationId xmlns:a16="http://schemas.microsoft.com/office/drawing/2014/main" id="{C4864397-C683-4F5F-8D0D-D834EEF2A385}"/>
              </a:ext>
            </a:extLst>
          </p:cNvPr>
          <p:cNvGrpSpPr/>
          <p:nvPr/>
        </p:nvGrpSpPr>
        <p:grpSpPr>
          <a:xfrm>
            <a:off x="2771798" y="3839369"/>
            <a:ext cx="4536504" cy="488848"/>
            <a:chOff x="2113657" y="4283314"/>
            <a:chExt cx="5106444" cy="488848"/>
          </a:xfrm>
        </p:grpSpPr>
        <p:sp>
          <p:nvSpPr>
            <p:cNvPr id="22" name="TextBox 21">
              <a:extLst>
                <a:ext uri="{FF2B5EF4-FFF2-40B4-BE49-F238E27FC236}">
                  <a16:creationId xmlns:a16="http://schemas.microsoft.com/office/drawing/2014/main" id="{6576E89B-404F-456B-80B1-B70FA8C059E7}"/>
                </a:ext>
              </a:extLst>
            </p:cNvPr>
            <p:cNvSpPr txBox="1"/>
            <p:nvPr/>
          </p:nvSpPr>
          <p:spPr>
            <a:xfrm>
              <a:off x="2113657" y="4495163"/>
              <a:ext cx="5106444" cy="276999"/>
            </a:xfrm>
            <a:prstGeom prst="rect">
              <a:avLst/>
            </a:prstGeom>
            <a:noFill/>
          </p:spPr>
          <p:txBody>
            <a:bodyPr wrap="square" rtlCol="0" anchor="ctr">
              <a:spAutoFit/>
            </a:bodyPr>
            <a:lstStyle/>
            <a:p>
              <a:r>
                <a:rPr lang="en-US" altLang="ko-KR" sz="1200" dirty="0">
                  <a:solidFill>
                    <a:schemeClr val="accent1">
                      <a:lumMod val="50000"/>
                    </a:schemeClr>
                  </a:solidFill>
                  <a:cs typeface="Arial" pitchFamily="34" charset="0"/>
                </a:rPr>
                <a:t>Visit </a:t>
              </a:r>
              <a:r>
                <a:rPr lang="en-US" altLang="ko-KR" sz="1200" dirty="0">
                  <a:solidFill>
                    <a:schemeClr val="accent1">
                      <a:lumMod val="75000"/>
                    </a:schemeClr>
                  </a:solidFill>
                  <a:cs typeface="Arial" pitchFamily="34" charset="0"/>
                  <a:hlinkClick r:id="rId4">
                    <a:extLst>
                      <a:ext uri="{A12FA001-AC4F-418D-AE19-62706E023703}">
                        <ahyp:hlinkClr xmlns:ahyp="http://schemas.microsoft.com/office/drawing/2018/hyperlinkcolor" val="tx"/>
                      </a:ext>
                    </a:extLst>
                  </a:hlinkClick>
                </a:rPr>
                <a:t>https://www.sdg2030indonesia.org</a:t>
              </a:r>
              <a:r>
                <a:rPr lang="en-US" altLang="ko-KR" sz="1200" dirty="0">
                  <a:solidFill>
                    <a:schemeClr val="accent1">
                      <a:lumMod val="50000"/>
                    </a:schemeClr>
                  </a:solidFill>
                  <a:cs typeface="Arial" pitchFamily="34" charset="0"/>
                </a:rPr>
                <a:t> </a:t>
              </a:r>
            </a:p>
          </p:txBody>
        </p:sp>
        <p:sp>
          <p:nvSpPr>
            <p:cNvPr id="23" name="TextBox 22">
              <a:extLst>
                <a:ext uri="{FF2B5EF4-FFF2-40B4-BE49-F238E27FC236}">
                  <a16:creationId xmlns:a16="http://schemas.microsoft.com/office/drawing/2014/main" id="{82F2A79A-EB9D-402C-981C-D0C714D8F6FC}"/>
                </a:ext>
              </a:extLst>
            </p:cNvPr>
            <p:cNvSpPr txBox="1"/>
            <p:nvPr/>
          </p:nvSpPr>
          <p:spPr>
            <a:xfrm>
              <a:off x="2113658" y="4283314"/>
              <a:ext cx="3647459" cy="276999"/>
            </a:xfrm>
            <a:prstGeom prst="rect">
              <a:avLst/>
            </a:prstGeom>
            <a:noFill/>
          </p:spPr>
          <p:txBody>
            <a:bodyPr wrap="square" rtlCol="0" anchor="ctr">
              <a:spAutoFit/>
            </a:bodyPr>
            <a:lstStyle/>
            <a:p>
              <a:r>
                <a:rPr lang="en-US" altLang="ko-KR" sz="1200" b="1" dirty="0">
                  <a:solidFill>
                    <a:schemeClr val="accent1">
                      <a:lumMod val="50000"/>
                    </a:schemeClr>
                  </a:solidFill>
                  <a:cs typeface="Arial" pitchFamily="34" charset="0"/>
                </a:rPr>
                <a:t>Indonesia’s SDG official website</a:t>
              </a:r>
              <a:endParaRPr lang="ko-KR" altLang="en-US" sz="1200" b="1" dirty="0">
                <a:solidFill>
                  <a:schemeClr val="accent1">
                    <a:lumMod val="50000"/>
                  </a:schemeClr>
                </a:solidFill>
                <a:cs typeface="Arial" pitchFamily="34" charset="0"/>
              </a:endParaRPr>
            </a:p>
          </p:txBody>
        </p:sp>
      </p:grpSp>
      <p:sp>
        <p:nvSpPr>
          <p:cNvPr id="24" name="Frame 17">
            <a:extLst>
              <a:ext uri="{FF2B5EF4-FFF2-40B4-BE49-F238E27FC236}">
                <a16:creationId xmlns:a16="http://schemas.microsoft.com/office/drawing/2014/main" id="{87168969-B98F-472E-9DAD-2658FB6C5E4E}"/>
              </a:ext>
            </a:extLst>
          </p:cNvPr>
          <p:cNvSpPr/>
          <p:nvPr/>
        </p:nvSpPr>
        <p:spPr>
          <a:xfrm>
            <a:off x="2345263" y="3910281"/>
            <a:ext cx="347025" cy="347025"/>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rgbClr val="B418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pic>
        <p:nvPicPr>
          <p:cNvPr id="30" name="Picture 29">
            <a:extLst>
              <a:ext uri="{FF2B5EF4-FFF2-40B4-BE49-F238E27FC236}">
                <a16:creationId xmlns:a16="http://schemas.microsoft.com/office/drawing/2014/main" id="{E9007A03-7464-49D5-A21F-CB67FFC37CCD}"/>
              </a:ext>
            </a:extLst>
          </p:cNvPr>
          <p:cNvPicPr>
            <a:picLocks noChangeAspect="1"/>
          </p:cNvPicPr>
          <p:nvPr/>
        </p:nvPicPr>
        <p:blipFill rotWithShape="1">
          <a:blip r:embed="rId5">
            <a:extLst>
              <a:ext uri="{28A0092B-C50C-407E-A947-70E740481C1C}">
                <a14:useLocalDpi xmlns:a14="http://schemas.microsoft.com/office/drawing/2010/main" val="0"/>
              </a:ext>
            </a:extLst>
          </a:blip>
          <a:srcRect l="21968" r="23154" b="84346"/>
          <a:stretch/>
        </p:blipFill>
        <p:spPr>
          <a:xfrm rot="16200000">
            <a:off x="-867956" y="2249673"/>
            <a:ext cx="3679912" cy="644154"/>
          </a:xfrm>
          <a:prstGeom prst="rect">
            <a:avLst/>
          </a:prstGeom>
        </p:spPr>
      </p:pic>
    </p:spTree>
    <p:extLst>
      <p:ext uri="{BB962C8B-B14F-4D97-AF65-F5344CB8AC3E}">
        <p14:creationId xmlns:p14="http://schemas.microsoft.com/office/powerpoint/2010/main" val="2503968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C6D588EA-F6C0-4AEC-B119-86EEE80618C3}"/>
              </a:ext>
            </a:extLst>
          </p:cNvPr>
          <p:cNvSpPr/>
          <p:nvPr/>
        </p:nvSpPr>
        <p:spPr>
          <a:xfrm>
            <a:off x="0" y="0"/>
            <a:ext cx="9144000" cy="514350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 Placeholder 1"/>
          <p:cNvSpPr>
            <a:spLocks noGrp="1"/>
          </p:cNvSpPr>
          <p:nvPr>
            <p:ph type="body" sz="quarter" idx="11"/>
          </p:nvPr>
        </p:nvSpPr>
        <p:spPr/>
        <p:txBody>
          <a:bodyPr/>
          <a:lstStyle/>
          <a:p>
            <a:r>
              <a:rPr lang="en-US" altLang="ko-KR" dirty="0"/>
              <a:t>AI used for SDGs</a:t>
            </a:r>
            <a:endParaRPr lang="ko-KR" altLang="en-US" dirty="0"/>
          </a:p>
        </p:txBody>
      </p:sp>
      <p:pic>
        <p:nvPicPr>
          <p:cNvPr id="24" name="Picture 23">
            <a:extLst>
              <a:ext uri="{FF2B5EF4-FFF2-40B4-BE49-F238E27FC236}">
                <a16:creationId xmlns:a16="http://schemas.microsoft.com/office/drawing/2014/main" id="{C108BB5C-82E2-4ADA-BEF8-79E6258DA611}"/>
              </a:ext>
            </a:extLst>
          </p:cNvPr>
          <p:cNvPicPr>
            <a:picLocks noChangeAspect="1"/>
          </p:cNvPicPr>
          <p:nvPr/>
        </p:nvPicPr>
        <p:blipFill rotWithShape="1">
          <a:blip r:embed="rId2">
            <a:extLst>
              <a:ext uri="{28A0092B-C50C-407E-A947-70E740481C1C}">
                <a14:useLocalDpi xmlns:a14="http://schemas.microsoft.com/office/drawing/2010/main" val="0"/>
              </a:ext>
            </a:extLst>
          </a:blip>
          <a:srcRect t="9400" b="17801"/>
          <a:stretch/>
        </p:blipFill>
        <p:spPr>
          <a:xfrm>
            <a:off x="2066612" y="824916"/>
            <a:ext cx="6768752" cy="4134550"/>
          </a:xfrm>
          <a:prstGeom prst="rect">
            <a:avLst/>
          </a:prstGeom>
        </p:spPr>
      </p:pic>
      <p:sp>
        <p:nvSpPr>
          <p:cNvPr id="52" name="TextBox 51">
            <a:extLst>
              <a:ext uri="{FF2B5EF4-FFF2-40B4-BE49-F238E27FC236}">
                <a16:creationId xmlns:a16="http://schemas.microsoft.com/office/drawing/2014/main" id="{D7A1559C-C5AD-42C9-9183-0626685D3129}"/>
              </a:ext>
            </a:extLst>
          </p:cNvPr>
          <p:cNvSpPr txBox="1"/>
          <p:nvPr/>
        </p:nvSpPr>
        <p:spPr>
          <a:xfrm>
            <a:off x="107504" y="4466024"/>
            <a:ext cx="1624163" cy="553998"/>
          </a:xfrm>
          <a:prstGeom prst="rect">
            <a:avLst/>
          </a:prstGeom>
          <a:noFill/>
        </p:spPr>
        <p:txBody>
          <a:bodyPr wrap="none" rtlCol="0">
            <a:spAutoFit/>
          </a:bodyPr>
          <a:lstStyle/>
          <a:p>
            <a:r>
              <a:rPr lang="en-US" sz="1000" b="1" dirty="0">
                <a:solidFill>
                  <a:schemeClr val="bg1"/>
                </a:solidFill>
              </a:rPr>
              <a:t>Source:</a:t>
            </a:r>
          </a:p>
          <a:p>
            <a:r>
              <a:rPr lang="en-US" sz="1000" dirty="0">
                <a:solidFill>
                  <a:schemeClr val="bg1"/>
                </a:solidFill>
              </a:rPr>
              <a:t>McKinsey Global Institute</a:t>
            </a:r>
          </a:p>
          <a:p>
            <a:r>
              <a:rPr lang="en-US" sz="1000" dirty="0">
                <a:solidFill>
                  <a:schemeClr val="bg1"/>
                </a:solidFill>
              </a:rPr>
              <a:t>Analysis</a:t>
            </a:r>
          </a:p>
        </p:txBody>
      </p:sp>
      <p:sp>
        <p:nvSpPr>
          <p:cNvPr id="25" name="TextBox 24">
            <a:extLst>
              <a:ext uri="{FF2B5EF4-FFF2-40B4-BE49-F238E27FC236}">
                <a16:creationId xmlns:a16="http://schemas.microsoft.com/office/drawing/2014/main" id="{D4C1440B-F2BB-4C27-8816-8CBF1CD2427C}"/>
              </a:ext>
            </a:extLst>
          </p:cNvPr>
          <p:cNvSpPr txBox="1"/>
          <p:nvPr/>
        </p:nvSpPr>
        <p:spPr>
          <a:xfrm>
            <a:off x="179512" y="823020"/>
            <a:ext cx="1624163" cy="2554545"/>
          </a:xfrm>
          <a:prstGeom prst="rect">
            <a:avLst/>
          </a:prstGeom>
          <a:noFill/>
        </p:spPr>
        <p:txBody>
          <a:bodyPr wrap="square" rtlCol="0">
            <a:spAutoFit/>
          </a:bodyPr>
          <a:lstStyle/>
          <a:p>
            <a:r>
              <a:rPr lang="en-US" sz="1600" dirty="0">
                <a:solidFill>
                  <a:schemeClr val="bg1"/>
                </a:solidFill>
              </a:rPr>
              <a:t>AI can be used in </a:t>
            </a:r>
            <a:r>
              <a:rPr lang="en-US" sz="1600" b="1" dirty="0">
                <a:solidFill>
                  <a:schemeClr val="bg1"/>
                </a:solidFill>
              </a:rPr>
              <a:t>10 sections </a:t>
            </a:r>
            <a:r>
              <a:rPr lang="en-US" sz="1600" dirty="0">
                <a:solidFill>
                  <a:schemeClr val="bg1"/>
                </a:solidFill>
              </a:rPr>
              <a:t>which are</a:t>
            </a:r>
          </a:p>
          <a:p>
            <a:r>
              <a:rPr lang="en-US" sz="1600" dirty="0">
                <a:solidFill>
                  <a:schemeClr val="bg1"/>
                </a:solidFill>
              </a:rPr>
              <a:t>explained in the AI use-case</a:t>
            </a:r>
          </a:p>
          <a:p>
            <a:r>
              <a:rPr lang="en-US" sz="1600" dirty="0">
                <a:solidFill>
                  <a:schemeClr val="bg1"/>
                </a:solidFill>
              </a:rPr>
              <a:t>key here.</a:t>
            </a:r>
          </a:p>
          <a:p>
            <a:r>
              <a:rPr lang="en-US" sz="1600" dirty="0">
                <a:solidFill>
                  <a:schemeClr val="bg1"/>
                </a:solidFill>
              </a:rPr>
              <a:t>The SDGs are grouped based on the AI</a:t>
            </a:r>
          </a:p>
          <a:p>
            <a:r>
              <a:rPr lang="en-US" sz="1600" dirty="0">
                <a:solidFill>
                  <a:schemeClr val="bg1"/>
                </a:solidFill>
              </a:rPr>
              <a:t>use-case key.</a:t>
            </a:r>
          </a:p>
        </p:txBody>
      </p:sp>
    </p:spTree>
    <p:extLst>
      <p:ext uri="{BB962C8B-B14F-4D97-AF65-F5344CB8AC3E}">
        <p14:creationId xmlns:p14="http://schemas.microsoft.com/office/powerpoint/2010/main" val="3047684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C6D588EA-F6C0-4AEC-B119-86EEE80618C3}"/>
              </a:ext>
            </a:extLst>
          </p:cNvPr>
          <p:cNvSpPr/>
          <p:nvPr/>
        </p:nvSpPr>
        <p:spPr>
          <a:xfrm>
            <a:off x="0" y="0"/>
            <a:ext cx="9144000" cy="514350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p:cNvSpPr>
            <a:spLocks noGrp="1"/>
          </p:cNvSpPr>
          <p:nvPr>
            <p:ph type="body" sz="quarter" idx="11"/>
          </p:nvPr>
        </p:nvSpPr>
        <p:spPr/>
        <p:txBody>
          <a:bodyPr/>
          <a:lstStyle/>
          <a:p>
            <a:r>
              <a:rPr lang="en-US" altLang="ko-KR" dirty="0"/>
              <a:t>AI used for SDGs</a:t>
            </a:r>
            <a:endParaRPr lang="ko-KR" altLang="en-US" dirty="0"/>
          </a:p>
        </p:txBody>
      </p:sp>
      <p:sp>
        <p:nvSpPr>
          <p:cNvPr id="52" name="TextBox 51">
            <a:extLst>
              <a:ext uri="{FF2B5EF4-FFF2-40B4-BE49-F238E27FC236}">
                <a16:creationId xmlns:a16="http://schemas.microsoft.com/office/drawing/2014/main" id="{D7A1559C-C5AD-42C9-9183-0626685D3129}"/>
              </a:ext>
            </a:extLst>
          </p:cNvPr>
          <p:cNvSpPr txBox="1"/>
          <p:nvPr/>
        </p:nvSpPr>
        <p:spPr>
          <a:xfrm>
            <a:off x="14619" y="4773801"/>
            <a:ext cx="2736304" cy="246221"/>
          </a:xfrm>
          <a:prstGeom prst="rect">
            <a:avLst/>
          </a:prstGeom>
          <a:noFill/>
        </p:spPr>
        <p:txBody>
          <a:bodyPr wrap="square" rtlCol="0">
            <a:spAutoFit/>
          </a:bodyPr>
          <a:lstStyle/>
          <a:p>
            <a:r>
              <a:rPr lang="en-US" sz="1000" b="1" dirty="0">
                <a:solidFill>
                  <a:schemeClr val="bg1"/>
                </a:solidFill>
              </a:rPr>
              <a:t>Source: </a:t>
            </a:r>
            <a:r>
              <a:rPr lang="en-US" sz="1000" dirty="0">
                <a:solidFill>
                  <a:schemeClr val="bg1"/>
                </a:solidFill>
              </a:rPr>
              <a:t>McKinsey Global Institute Analysis</a:t>
            </a:r>
          </a:p>
        </p:txBody>
      </p:sp>
      <p:pic>
        <p:nvPicPr>
          <p:cNvPr id="7" name="Picture 6">
            <a:extLst>
              <a:ext uri="{FF2B5EF4-FFF2-40B4-BE49-F238E27FC236}">
                <a16:creationId xmlns:a16="http://schemas.microsoft.com/office/drawing/2014/main" id="{D0E05E8C-491B-4849-A07F-B78FCA09E76B}"/>
              </a:ext>
            </a:extLst>
          </p:cNvPr>
          <p:cNvPicPr>
            <a:picLocks noChangeAspect="1"/>
          </p:cNvPicPr>
          <p:nvPr/>
        </p:nvPicPr>
        <p:blipFill rotWithShape="1">
          <a:blip r:embed="rId2"/>
          <a:srcRect l="31009" t="14837" r="30404" b="51563"/>
          <a:stretch/>
        </p:blipFill>
        <p:spPr>
          <a:xfrm>
            <a:off x="971600" y="1078888"/>
            <a:ext cx="7200800" cy="3526922"/>
          </a:xfrm>
          <a:prstGeom prst="rect">
            <a:avLst/>
          </a:prstGeom>
        </p:spPr>
      </p:pic>
    </p:spTree>
    <p:extLst>
      <p:ext uri="{BB962C8B-B14F-4D97-AF65-F5344CB8AC3E}">
        <p14:creationId xmlns:p14="http://schemas.microsoft.com/office/powerpoint/2010/main" val="8252072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C6D588EA-F6C0-4AEC-B119-86EEE80618C3}"/>
              </a:ext>
            </a:extLst>
          </p:cNvPr>
          <p:cNvSpPr/>
          <p:nvPr/>
        </p:nvSpPr>
        <p:spPr>
          <a:xfrm>
            <a:off x="0" y="0"/>
            <a:ext cx="9144000" cy="514350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1"/>
          <p:cNvSpPr>
            <a:spLocks noGrp="1"/>
          </p:cNvSpPr>
          <p:nvPr>
            <p:ph type="body" sz="quarter" idx="11"/>
          </p:nvPr>
        </p:nvSpPr>
        <p:spPr/>
        <p:txBody>
          <a:bodyPr/>
          <a:lstStyle/>
          <a:p>
            <a:r>
              <a:rPr lang="en-US" altLang="ko-KR" dirty="0"/>
              <a:t>AI used for SDGs</a:t>
            </a:r>
            <a:endParaRPr lang="ko-KR" altLang="en-US" dirty="0"/>
          </a:p>
        </p:txBody>
      </p:sp>
      <p:sp>
        <p:nvSpPr>
          <p:cNvPr id="52" name="TextBox 51">
            <a:extLst>
              <a:ext uri="{FF2B5EF4-FFF2-40B4-BE49-F238E27FC236}">
                <a16:creationId xmlns:a16="http://schemas.microsoft.com/office/drawing/2014/main" id="{D7A1559C-C5AD-42C9-9183-0626685D3129}"/>
              </a:ext>
            </a:extLst>
          </p:cNvPr>
          <p:cNvSpPr txBox="1"/>
          <p:nvPr/>
        </p:nvSpPr>
        <p:spPr>
          <a:xfrm>
            <a:off x="14619" y="4773801"/>
            <a:ext cx="2736304" cy="246221"/>
          </a:xfrm>
          <a:prstGeom prst="rect">
            <a:avLst/>
          </a:prstGeom>
          <a:noFill/>
        </p:spPr>
        <p:txBody>
          <a:bodyPr wrap="square" rtlCol="0">
            <a:spAutoFit/>
          </a:bodyPr>
          <a:lstStyle/>
          <a:p>
            <a:r>
              <a:rPr lang="en-US" sz="1000" b="1" dirty="0">
                <a:solidFill>
                  <a:schemeClr val="bg1"/>
                </a:solidFill>
              </a:rPr>
              <a:t>Source: </a:t>
            </a:r>
            <a:r>
              <a:rPr lang="en-US" sz="1000" dirty="0">
                <a:solidFill>
                  <a:schemeClr val="bg1"/>
                </a:solidFill>
              </a:rPr>
              <a:t>McKinsey Global Institute Analysis</a:t>
            </a:r>
          </a:p>
        </p:txBody>
      </p:sp>
      <p:pic>
        <p:nvPicPr>
          <p:cNvPr id="3" name="Picture 2">
            <a:extLst>
              <a:ext uri="{FF2B5EF4-FFF2-40B4-BE49-F238E27FC236}">
                <a16:creationId xmlns:a16="http://schemas.microsoft.com/office/drawing/2014/main" id="{45298C40-0272-4015-9BAF-87792877E6DF}"/>
              </a:ext>
            </a:extLst>
          </p:cNvPr>
          <p:cNvPicPr>
            <a:picLocks noChangeAspect="1"/>
          </p:cNvPicPr>
          <p:nvPr/>
        </p:nvPicPr>
        <p:blipFill rotWithShape="1">
          <a:blip r:embed="rId2"/>
          <a:srcRect l="31796" t="48438" r="31751" b="13763"/>
          <a:stretch/>
        </p:blipFill>
        <p:spPr>
          <a:xfrm>
            <a:off x="1547387" y="987574"/>
            <a:ext cx="6049226" cy="3528392"/>
          </a:xfrm>
          <a:prstGeom prst="rect">
            <a:avLst/>
          </a:prstGeom>
        </p:spPr>
      </p:pic>
    </p:spTree>
    <p:extLst>
      <p:ext uri="{BB962C8B-B14F-4D97-AF65-F5344CB8AC3E}">
        <p14:creationId xmlns:p14="http://schemas.microsoft.com/office/powerpoint/2010/main" val="16184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t="25096" b="25096"/>
          <a:stretch>
            <a:fillRect/>
          </a:stretch>
        </p:blipFill>
        <p:spPr/>
      </p:pic>
      <p:sp>
        <p:nvSpPr>
          <p:cNvPr id="2" name="Text Placeholder 1"/>
          <p:cNvSpPr>
            <a:spLocks noGrp="1"/>
          </p:cNvSpPr>
          <p:nvPr>
            <p:ph type="body" sz="quarter" idx="10"/>
          </p:nvPr>
        </p:nvSpPr>
        <p:spPr>
          <a:xfrm>
            <a:off x="0" y="3363838"/>
            <a:ext cx="9144000" cy="464245"/>
          </a:xfrm>
        </p:spPr>
        <p:txBody>
          <a:bodyPr/>
          <a:lstStyle/>
          <a:p>
            <a:r>
              <a:rPr lang="en-US" altLang="ko-KR" b="1" dirty="0">
                <a:solidFill>
                  <a:srgbClr val="B4186E"/>
                </a:solidFill>
              </a:rPr>
              <a:t>AI used for SDG 8</a:t>
            </a:r>
            <a:endParaRPr lang="ko-KR" altLang="en-US" b="1" dirty="0">
              <a:solidFill>
                <a:srgbClr val="B4186E"/>
              </a:solidFill>
            </a:endParaRPr>
          </a:p>
        </p:txBody>
      </p:sp>
      <p:sp>
        <p:nvSpPr>
          <p:cNvPr id="3" name="Text Placeholder 2"/>
          <p:cNvSpPr>
            <a:spLocks noGrp="1"/>
          </p:cNvSpPr>
          <p:nvPr>
            <p:ph type="body" sz="quarter" idx="11"/>
          </p:nvPr>
        </p:nvSpPr>
        <p:spPr>
          <a:xfrm>
            <a:off x="0" y="3939902"/>
            <a:ext cx="9144000" cy="526021"/>
          </a:xfrm>
        </p:spPr>
        <p:txBody>
          <a:bodyPr/>
          <a:lstStyle/>
          <a:p>
            <a:pPr lvl="0"/>
            <a:r>
              <a:rPr lang="en-US" altLang="ko-KR" dirty="0">
                <a:solidFill>
                  <a:srgbClr val="8F1838"/>
                </a:solidFill>
              </a:rPr>
              <a:t>Based on the previous infographics, AI implementations for SDG 8 are preferably into</a:t>
            </a:r>
          </a:p>
          <a:p>
            <a:pPr lvl="0"/>
            <a:r>
              <a:rPr lang="en-US" altLang="ko-KR" dirty="0">
                <a:solidFill>
                  <a:srgbClr val="8F1838"/>
                </a:solidFill>
              </a:rPr>
              <a:t>“equality and inclusion” and “economic empowerment”</a:t>
            </a:r>
          </a:p>
        </p:txBody>
      </p:sp>
      <p:sp>
        <p:nvSpPr>
          <p:cNvPr id="9" name="Rectangle 8">
            <a:extLst>
              <a:ext uri="{FF2B5EF4-FFF2-40B4-BE49-F238E27FC236}">
                <a16:creationId xmlns:a16="http://schemas.microsoft.com/office/drawing/2014/main" id="{14BB461C-99FB-47B0-AE92-351EAD820D7D}"/>
              </a:ext>
            </a:extLst>
          </p:cNvPr>
          <p:cNvSpPr/>
          <p:nvPr/>
        </p:nvSpPr>
        <p:spPr>
          <a:xfrm>
            <a:off x="0" y="0"/>
            <a:ext cx="9144000" cy="257175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63234ADA-8E43-425E-AFA8-B107729FC0D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41688" y="1593217"/>
            <a:ext cx="1460624" cy="1460624"/>
          </a:xfrm>
          <a:prstGeom prst="rect">
            <a:avLst/>
          </a:prstGeom>
          <a:ln w="57150">
            <a:solidFill>
              <a:schemeClr val="bg1"/>
            </a:solidFill>
          </a:ln>
        </p:spPr>
      </p:pic>
    </p:spTree>
    <p:extLst>
      <p:ext uri="{BB962C8B-B14F-4D97-AF65-F5344CB8AC3E}">
        <p14:creationId xmlns:p14="http://schemas.microsoft.com/office/powerpoint/2010/main" val="3101234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EB79C43-2820-4715-8FF3-C786B8A7F1A7}"/>
              </a:ext>
            </a:extLst>
          </p:cNvPr>
          <p:cNvSpPr/>
          <p:nvPr/>
        </p:nvSpPr>
        <p:spPr>
          <a:xfrm>
            <a:off x="5868144" y="843558"/>
            <a:ext cx="3096344" cy="1728192"/>
          </a:xfrm>
          <a:prstGeom prst="rect">
            <a:avLst/>
          </a:prstGeom>
          <a:solidFill>
            <a:srgbClr val="B649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E075813E-C2AD-4410-93D0-8FCE776A6253}"/>
              </a:ext>
            </a:extLst>
          </p:cNvPr>
          <p:cNvSpPr/>
          <p:nvPr/>
        </p:nvSpPr>
        <p:spPr>
          <a:xfrm>
            <a:off x="0" y="0"/>
            <a:ext cx="9144000" cy="257175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51986216-93A2-4AFB-AB8A-F69D3CC234E0}"/>
              </a:ext>
            </a:extLst>
          </p:cNvPr>
          <p:cNvSpPr/>
          <p:nvPr/>
        </p:nvSpPr>
        <p:spPr>
          <a:xfrm>
            <a:off x="6047656" y="2571750"/>
            <a:ext cx="3096344" cy="17281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7607E99-F41A-4C29-94CD-536ECBDCD836}"/>
              </a:ext>
            </a:extLst>
          </p:cNvPr>
          <p:cNvSpPr/>
          <p:nvPr/>
        </p:nvSpPr>
        <p:spPr>
          <a:xfrm>
            <a:off x="359532" y="1969951"/>
            <a:ext cx="8424936" cy="889831"/>
          </a:xfrm>
          <a:prstGeom prst="rect">
            <a:avLst/>
          </a:prstGeom>
          <a:solidFill>
            <a:schemeClr val="bg1"/>
          </a:solidFill>
          <a:ln w="38100">
            <a:solidFill>
              <a:srgbClr val="8C3A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rgbClr val="B4186E"/>
                </a:solidFill>
              </a:rPr>
              <a:t>ISSUES TYPES OF THE AI USE-CASE KEY (FOCUSED ON SDG 8 ONLY)</a:t>
            </a:r>
          </a:p>
          <a:p>
            <a:r>
              <a:rPr lang="en-US" sz="1000" dirty="0">
                <a:solidFill>
                  <a:srgbClr val="8C3A6F"/>
                </a:solidFill>
              </a:rPr>
              <a:t>(Source: </a:t>
            </a:r>
            <a:r>
              <a:rPr lang="en-US" sz="1000" dirty="0">
                <a:solidFill>
                  <a:srgbClr val="B4186E"/>
                </a:solidFill>
                <a:hlinkClick r:id="rId3">
                  <a:extLst>
                    <a:ext uri="{A12FA001-AC4F-418D-AE19-62706E023703}">
                      <ahyp:hlinkClr xmlns:ahyp="http://schemas.microsoft.com/office/drawing/2018/hyperlinkcolor" val="tx"/>
                    </a:ext>
                  </a:extLst>
                </a:hlinkClick>
              </a:rPr>
              <a:t>https://www.mckinsey.com/~/media/mckinsey/featured%20insights/artificial%20intelligence/applying%20artificial%20intelligence%20for</a:t>
            </a:r>
          </a:p>
          <a:p>
            <a:r>
              <a:rPr lang="en-US" sz="1000" dirty="0">
                <a:solidFill>
                  <a:srgbClr val="B4186E"/>
                </a:solidFill>
                <a:hlinkClick r:id="rId3">
                  <a:extLst>
                    <a:ext uri="{A12FA001-AC4F-418D-AE19-62706E023703}">
                      <ahyp:hlinkClr xmlns:ahyp="http://schemas.microsoft.com/office/drawing/2018/hyperlinkcolor" val="tx"/>
                    </a:ext>
                  </a:extLst>
                </a:hlinkClick>
              </a:rPr>
              <a:t>%20social%20good/mgi-applying-ai-for-social-good-discussion-paper-dec-2018.ashx</a:t>
            </a:r>
            <a:r>
              <a:rPr lang="en-US" sz="1000" dirty="0">
                <a:solidFill>
                  <a:srgbClr val="8C3A6F"/>
                </a:solidFill>
              </a:rPr>
              <a:t>)</a:t>
            </a:r>
          </a:p>
        </p:txBody>
      </p:sp>
      <p:sp>
        <p:nvSpPr>
          <p:cNvPr id="36" name="TextBox 35">
            <a:extLst>
              <a:ext uri="{FF2B5EF4-FFF2-40B4-BE49-F238E27FC236}">
                <a16:creationId xmlns:a16="http://schemas.microsoft.com/office/drawing/2014/main" id="{02C3B74E-15EA-4315-AAA8-B419ACF9CF9F}"/>
              </a:ext>
            </a:extLst>
          </p:cNvPr>
          <p:cNvSpPr txBox="1"/>
          <p:nvPr/>
        </p:nvSpPr>
        <p:spPr>
          <a:xfrm>
            <a:off x="354040" y="301303"/>
            <a:ext cx="2916183" cy="369332"/>
          </a:xfrm>
          <a:prstGeom prst="rect">
            <a:avLst/>
          </a:prstGeom>
          <a:noFill/>
        </p:spPr>
        <p:txBody>
          <a:bodyPr wrap="none" rtlCol="0">
            <a:spAutoFit/>
          </a:bodyPr>
          <a:lstStyle/>
          <a:p>
            <a:r>
              <a:rPr lang="en-US" b="1" dirty="0">
                <a:solidFill>
                  <a:schemeClr val="bg1"/>
                </a:solidFill>
              </a:rPr>
              <a:t>Economic empowerment</a:t>
            </a:r>
          </a:p>
        </p:txBody>
      </p:sp>
      <p:sp>
        <p:nvSpPr>
          <p:cNvPr id="37" name="Rectangle 36">
            <a:extLst>
              <a:ext uri="{FF2B5EF4-FFF2-40B4-BE49-F238E27FC236}">
                <a16:creationId xmlns:a16="http://schemas.microsoft.com/office/drawing/2014/main" id="{4C802101-CC48-4CA1-9A5E-11F9DC48459B}"/>
              </a:ext>
            </a:extLst>
          </p:cNvPr>
          <p:cNvSpPr/>
          <p:nvPr/>
        </p:nvSpPr>
        <p:spPr>
          <a:xfrm>
            <a:off x="359532" y="3141561"/>
            <a:ext cx="2623328" cy="369332"/>
          </a:xfrm>
          <a:prstGeom prst="rect">
            <a:avLst/>
          </a:prstGeom>
        </p:spPr>
        <p:txBody>
          <a:bodyPr wrap="square">
            <a:spAutoFit/>
          </a:bodyPr>
          <a:lstStyle/>
          <a:p>
            <a:r>
              <a:rPr lang="en-US" b="1" dirty="0">
                <a:latin typeface="Arial" panose="020B0604020202020204" pitchFamily="34" charset="0"/>
              </a:rPr>
              <a:t>Equality and inclusion</a:t>
            </a:r>
          </a:p>
        </p:txBody>
      </p:sp>
      <p:pic>
        <p:nvPicPr>
          <p:cNvPr id="39" name="Graphic 38">
            <a:extLst>
              <a:ext uri="{FF2B5EF4-FFF2-40B4-BE49-F238E27FC236}">
                <a16:creationId xmlns:a16="http://schemas.microsoft.com/office/drawing/2014/main" id="{45346BCA-20D7-498A-A29A-B974C02764CB}"/>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59750" y="825790"/>
            <a:ext cx="864000" cy="864000"/>
          </a:xfrm>
          <a:prstGeom prst="rect">
            <a:avLst/>
          </a:prstGeom>
        </p:spPr>
      </p:pic>
      <p:sp>
        <p:nvSpPr>
          <p:cNvPr id="40" name="Block Arc 11">
            <a:extLst>
              <a:ext uri="{FF2B5EF4-FFF2-40B4-BE49-F238E27FC236}">
                <a16:creationId xmlns:a16="http://schemas.microsoft.com/office/drawing/2014/main" id="{1D2733D7-2F85-41C0-84FE-B5CFCF813BD6}"/>
              </a:ext>
            </a:extLst>
          </p:cNvPr>
          <p:cNvSpPr>
            <a:spLocks noChangeAspect="1"/>
          </p:cNvSpPr>
          <p:nvPr/>
        </p:nvSpPr>
        <p:spPr>
          <a:xfrm rot="10800000">
            <a:off x="2404493" y="803806"/>
            <a:ext cx="578367" cy="864000"/>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bg1"/>
              </a:solidFill>
            </a:endParaRPr>
          </a:p>
        </p:txBody>
      </p:sp>
      <p:sp>
        <p:nvSpPr>
          <p:cNvPr id="41" name="Rectangle 7">
            <a:extLst>
              <a:ext uri="{FF2B5EF4-FFF2-40B4-BE49-F238E27FC236}">
                <a16:creationId xmlns:a16="http://schemas.microsoft.com/office/drawing/2014/main" id="{07E5EC8B-79B9-48BD-A89D-7CA7EE627CDC}"/>
              </a:ext>
            </a:extLst>
          </p:cNvPr>
          <p:cNvSpPr/>
          <p:nvPr/>
        </p:nvSpPr>
        <p:spPr>
          <a:xfrm>
            <a:off x="4168068" y="803807"/>
            <a:ext cx="864000" cy="864000"/>
          </a:xfrm>
          <a:custGeom>
            <a:avLst/>
            <a:gdLst/>
            <a:ahLst/>
            <a:cxnLst/>
            <a:rect l="l" t="t" r="r" b="b"/>
            <a:pathLst>
              <a:path w="3240000" h="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42" name="Parallelogram 30">
            <a:extLst>
              <a:ext uri="{FF2B5EF4-FFF2-40B4-BE49-F238E27FC236}">
                <a16:creationId xmlns:a16="http://schemas.microsoft.com/office/drawing/2014/main" id="{FA2C0F37-38DF-4F21-9168-264B7EDD3464}"/>
              </a:ext>
            </a:extLst>
          </p:cNvPr>
          <p:cNvSpPr/>
          <p:nvPr/>
        </p:nvSpPr>
        <p:spPr>
          <a:xfrm flipH="1">
            <a:off x="6552316" y="780742"/>
            <a:ext cx="864000" cy="864000"/>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44" name="TextBox 43">
            <a:extLst>
              <a:ext uri="{FF2B5EF4-FFF2-40B4-BE49-F238E27FC236}">
                <a16:creationId xmlns:a16="http://schemas.microsoft.com/office/drawing/2014/main" id="{232AA5A5-BEC7-4A03-A447-F7621E523D2B}"/>
              </a:ext>
            </a:extLst>
          </p:cNvPr>
          <p:cNvSpPr txBox="1"/>
          <p:nvPr/>
        </p:nvSpPr>
        <p:spPr>
          <a:xfrm>
            <a:off x="1183050" y="891099"/>
            <a:ext cx="1080745" cy="738664"/>
          </a:xfrm>
          <a:prstGeom prst="rect">
            <a:avLst/>
          </a:prstGeom>
          <a:noFill/>
        </p:spPr>
        <p:txBody>
          <a:bodyPr wrap="none" rtlCol="0">
            <a:spAutoFit/>
          </a:bodyPr>
          <a:lstStyle/>
          <a:p>
            <a:r>
              <a:rPr lang="en-US" sz="1400" dirty="0">
                <a:solidFill>
                  <a:schemeClr val="bg1"/>
                </a:solidFill>
              </a:rPr>
              <a:t>Agricultural</a:t>
            </a:r>
          </a:p>
          <a:p>
            <a:r>
              <a:rPr lang="en-US" sz="1400" dirty="0">
                <a:solidFill>
                  <a:schemeClr val="bg1"/>
                </a:solidFill>
              </a:rPr>
              <a:t>quality</a:t>
            </a:r>
          </a:p>
          <a:p>
            <a:r>
              <a:rPr lang="en-US" sz="1400" dirty="0">
                <a:solidFill>
                  <a:schemeClr val="bg1"/>
                </a:solidFill>
              </a:rPr>
              <a:t>and yield</a:t>
            </a:r>
          </a:p>
        </p:txBody>
      </p:sp>
      <p:sp>
        <p:nvSpPr>
          <p:cNvPr id="45" name="TextBox 44">
            <a:extLst>
              <a:ext uri="{FF2B5EF4-FFF2-40B4-BE49-F238E27FC236}">
                <a16:creationId xmlns:a16="http://schemas.microsoft.com/office/drawing/2014/main" id="{B0A7439F-AEC0-435C-8E1E-9F559E053BFB}"/>
              </a:ext>
            </a:extLst>
          </p:cNvPr>
          <p:cNvSpPr txBox="1"/>
          <p:nvPr/>
        </p:nvSpPr>
        <p:spPr>
          <a:xfrm>
            <a:off x="3066973" y="990851"/>
            <a:ext cx="901209" cy="523220"/>
          </a:xfrm>
          <a:prstGeom prst="rect">
            <a:avLst/>
          </a:prstGeom>
          <a:noFill/>
        </p:spPr>
        <p:txBody>
          <a:bodyPr wrap="none" rtlCol="0">
            <a:spAutoFit/>
          </a:bodyPr>
          <a:lstStyle/>
          <a:p>
            <a:r>
              <a:rPr lang="en-US" sz="1400" dirty="0">
                <a:solidFill>
                  <a:schemeClr val="bg1"/>
                </a:solidFill>
              </a:rPr>
              <a:t>Financial</a:t>
            </a:r>
          </a:p>
          <a:p>
            <a:r>
              <a:rPr lang="en-US" sz="1400" dirty="0">
                <a:solidFill>
                  <a:schemeClr val="bg1"/>
                </a:solidFill>
              </a:rPr>
              <a:t>inclusion</a:t>
            </a:r>
          </a:p>
        </p:txBody>
      </p:sp>
      <p:sp>
        <p:nvSpPr>
          <p:cNvPr id="46" name="TextBox 45">
            <a:extLst>
              <a:ext uri="{FF2B5EF4-FFF2-40B4-BE49-F238E27FC236}">
                <a16:creationId xmlns:a16="http://schemas.microsoft.com/office/drawing/2014/main" id="{854E51F6-D091-4E30-89BA-0BDDC1BDDAA4}"/>
              </a:ext>
            </a:extLst>
          </p:cNvPr>
          <p:cNvSpPr txBox="1"/>
          <p:nvPr/>
        </p:nvSpPr>
        <p:spPr>
          <a:xfrm>
            <a:off x="5151791" y="906078"/>
            <a:ext cx="1189749" cy="738664"/>
          </a:xfrm>
          <a:prstGeom prst="rect">
            <a:avLst/>
          </a:prstGeom>
          <a:noFill/>
        </p:spPr>
        <p:txBody>
          <a:bodyPr wrap="none" rtlCol="0">
            <a:spAutoFit/>
          </a:bodyPr>
          <a:lstStyle/>
          <a:p>
            <a:r>
              <a:rPr lang="en-US" sz="1400" dirty="0">
                <a:solidFill>
                  <a:schemeClr val="bg1"/>
                </a:solidFill>
              </a:rPr>
              <a:t>Initiatives for</a:t>
            </a:r>
          </a:p>
          <a:p>
            <a:r>
              <a:rPr lang="en-US" sz="1400" dirty="0">
                <a:solidFill>
                  <a:schemeClr val="bg1"/>
                </a:solidFill>
              </a:rPr>
              <a:t>economic</a:t>
            </a:r>
          </a:p>
          <a:p>
            <a:r>
              <a:rPr lang="en-US" sz="1400" dirty="0">
                <a:solidFill>
                  <a:schemeClr val="bg1"/>
                </a:solidFill>
              </a:rPr>
              <a:t>growth</a:t>
            </a:r>
          </a:p>
        </p:txBody>
      </p:sp>
      <p:sp>
        <p:nvSpPr>
          <p:cNvPr id="47" name="TextBox 46">
            <a:extLst>
              <a:ext uri="{FF2B5EF4-FFF2-40B4-BE49-F238E27FC236}">
                <a16:creationId xmlns:a16="http://schemas.microsoft.com/office/drawing/2014/main" id="{8F24BE1C-D939-4039-9495-BDA544376DB7}"/>
              </a:ext>
            </a:extLst>
          </p:cNvPr>
          <p:cNvSpPr txBox="1"/>
          <p:nvPr/>
        </p:nvSpPr>
        <p:spPr>
          <a:xfrm>
            <a:off x="7537064" y="860441"/>
            <a:ext cx="1208985" cy="738664"/>
          </a:xfrm>
          <a:prstGeom prst="rect">
            <a:avLst/>
          </a:prstGeom>
          <a:noFill/>
        </p:spPr>
        <p:txBody>
          <a:bodyPr wrap="none" rtlCol="0">
            <a:spAutoFit/>
          </a:bodyPr>
          <a:lstStyle/>
          <a:p>
            <a:r>
              <a:rPr lang="en-US" sz="1400" dirty="0">
                <a:solidFill>
                  <a:schemeClr val="bg1"/>
                </a:solidFill>
              </a:rPr>
              <a:t>Labor supply</a:t>
            </a:r>
          </a:p>
          <a:p>
            <a:r>
              <a:rPr lang="en-US" sz="1400" dirty="0">
                <a:solidFill>
                  <a:schemeClr val="bg1"/>
                </a:solidFill>
              </a:rPr>
              <a:t>and demand</a:t>
            </a:r>
          </a:p>
          <a:p>
            <a:r>
              <a:rPr lang="en-US" sz="1400" dirty="0">
                <a:solidFill>
                  <a:schemeClr val="bg1"/>
                </a:solidFill>
              </a:rPr>
              <a:t>matching</a:t>
            </a:r>
          </a:p>
        </p:txBody>
      </p:sp>
      <p:sp>
        <p:nvSpPr>
          <p:cNvPr id="48" name="Rectangle 47">
            <a:extLst>
              <a:ext uri="{FF2B5EF4-FFF2-40B4-BE49-F238E27FC236}">
                <a16:creationId xmlns:a16="http://schemas.microsoft.com/office/drawing/2014/main" id="{FFFB32CA-0E3D-4839-8243-7C1F3C3E8829}"/>
              </a:ext>
            </a:extLst>
          </p:cNvPr>
          <p:cNvSpPr/>
          <p:nvPr/>
        </p:nvSpPr>
        <p:spPr>
          <a:xfrm>
            <a:off x="7136536" y="4007596"/>
            <a:ext cx="1417623" cy="584775"/>
          </a:xfrm>
          <a:prstGeom prst="rect">
            <a:avLst/>
          </a:prstGeom>
        </p:spPr>
        <p:txBody>
          <a:bodyPr wrap="square">
            <a:spAutoFit/>
          </a:bodyPr>
          <a:lstStyle/>
          <a:p>
            <a:r>
              <a:rPr lang="en-US" sz="1600" dirty="0">
                <a:latin typeface="Arial" panose="020B0604020202020204" pitchFamily="34" charset="0"/>
              </a:rPr>
              <a:t>Marginalized</a:t>
            </a:r>
          </a:p>
          <a:p>
            <a:r>
              <a:rPr lang="en-US" sz="1600" dirty="0">
                <a:latin typeface="Arial" panose="020B0604020202020204" pitchFamily="34" charset="0"/>
              </a:rPr>
              <a:t>communities</a:t>
            </a:r>
            <a:endParaRPr lang="en-US" sz="1600" dirty="0"/>
          </a:p>
        </p:txBody>
      </p:sp>
      <p:pic>
        <p:nvPicPr>
          <p:cNvPr id="50" name="Graphic 49">
            <a:extLst>
              <a:ext uri="{FF2B5EF4-FFF2-40B4-BE49-F238E27FC236}">
                <a16:creationId xmlns:a16="http://schemas.microsoft.com/office/drawing/2014/main" id="{45666423-4DC6-4904-ACDA-42C483067886}"/>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59750" y="3867942"/>
            <a:ext cx="864000" cy="864000"/>
          </a:xfrm>
          <a:prstGeom prst="rect">
            <a:avLst/>
          </a:prstGeom>
        </p:spPr>
      </p:pic>
      <p:pic>
        <p:nvPicPr>
          <p:cNvPr id="1026" name="Picture 2" descr="Image result for exploitation icon">
            <a:extLst>
              <a:ext uri="{FF2B5EF4-FFF2-40B4-BE49-F238E27FC236}">
                <a16:creationId xmlns:a16="http://schemas.microsoft.com/office/drawing/2014/main" id="{C1780BA4-CD52-4564-8C1C-88994556CC41}"/>
              </a:ext>
            </a:extLst>
          </p:cNvPr>
          <p:cNvPicPr>
            <a:picLocks noChangeAspect="1" noChangeArrowheads="1"/>
          </p:cNvPicPr>
          <p:nvPr/>
        </p:nvPicPr>
        <p:blipFill>
          <a:blip r:embed="rId8">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333529" y="3867942"/>
            <a:ext cx="864000" cy="864000"/>
          </a:xfrm>
          <a:prstGeom prst="rect">
            <a:avLst/>
          </a:prstGeom>
          <a:noFill/>
          <a:extLst>
            <a:ext uri="{909E8E84-426E-40DD-AFC4-6F175D3DCCD1}">
              <a14:hiddenFill xmlns:a14="http://schemas.microsoft.com/office/drawing/2010/main">
                <a:solidFill>
                  <a:srgbClr val="FFFFFF"/>
                </a:solidFill>
              </a14:hiddenFill>
            </a:ext>
          </a:extLst>
        </p:spPr>
      </p:pic>
      <p:sp>
        <p:nvSpPr>
          <p:cNvPr id="51" name="TextBox 50">
            <a:extLst>
              <a:ext uri="{FF2B5EF4-FFF2-40B4-BE49-F238E27FC236}">
                <a16:creationId xmlns:a16="http://schemas.microsoft.com/office/drawing/2014/main" id="{44DC9D5B-7856-4F8A-ACB2-FB4C94F9BEA0}"/>
              </a:ext>
            </a:extLst>
          </p:cNvPr>
          <p:cNvSpPr txBox="1"/>
          <p:nvPr/>
        </p:nvSpPr>
        <p:spPr>
          <a:xfrm>
            <a:off x="1334008" y="4038332"/>
            <a:ext cx="1359668" cy="523220"/>
          </a:xfrm>
          <a:prstGeom prst="rect">
            <a:avLst/>
          </a:prstGeom>
          <a:noFill/>
        </p:spPr>
        <p:txBody>
          <a:bodyPr wrap="none" rtlCol="0">
            <a:spAutoFit/>
          </a:bodyPr>
          <a:lstStyle/>
          <a:p>
            <a:r>
              <a:rPr lang="en-US" sz="1400" dirty="0">
                <a:latin typeface="Arial" panose="020B0604020202020204" pitchFamily="34" charset="0"/>
              </a:rPr>
              <a:t>Accessibility</a:t>
            </a:r>
          </a:p>
          <a:p>
            <a:r>
              <a:rPr lang="en-US" sz="1400" dirty="0">
                <a:latin typeface="Arial" panose="020B0604020202020204" pitchFamily="34" charset="0"/>
              </a:rPr>
              <a:t>and disabilities</a:t>
            </a:r>
          </a:p>
        </p:txBody>
      </p:sp>
      <p:sp>
        <p:nvSpPr>
          <p:cNvPr id="54" name="TextBox 53">
            <a:extLst>
              <a:ext uri="{FF2B5EF4-FFF2-40B4-BE49-F238E27FC236}">
                <a16:creationId xmlns:a16="http://schemas.microsoft.com/office/drawing/2014/main" id="{8170BE8E-A534-4575-B064-EB25CB980A7A}"/>
              </a:ext>
            </a:extLst>
          </p:cNvPr>
          <p:cNvSpPr txBox="1"/>
          <p:nvPr/>
        </p:nvSpPr>
        <p:spPr>
          <a:xfrm>
            <a:off x="4168124" y="4139243"/>
            <a:ext cx="1111202" cy="307777"/>
          </a:xfrm>
          <a:prstGeom prst="rect">
            <a:avLst/>
          </a:prstGeom>
          <a:noFill/>
        </p:spPr>
        <p:txBody>
          <a:bodyPr wrap="none" rtlCol="0">
            <a:spAutoFit/>
          </a:bodyPr>
          <a:lstStyle/>
          <a:p>
            <a:r>
              <a:rPr lang="en-US" sz="1400" dirty="0">
                <a:latin typeface="Arial" panose="020B0604020202020204" pitchFamily="34" charset="0"/>
              </a:rPr>
              <a:t>Exploitation</a:t>
            </a:r>
          </a:p>
        </p:txBody>
      </p:sp>
      <p:pic>
        <p:nvPicPr>
          <p:cNvPr id="1028" name="Picture 4" descr="Image result for marginalized icon">
            <a:extLst>
              <a:ext uri="{FF2B5EF4-FFF2-40B4-BE49-F238E27FC236}">
                <a16:creationId xmlns:a16="http://schemas.microsoft.com/office/drawing/2014/main" id="{D09D9F4F-1EF7-4683-8596-3588E51A62D7}"/>
              </a:ext>
            </a:extLst>
          </p:cNvPr>
          <p:cNvPicPr>
            <a:picLocks noChangeAspect="1" noChangeArrowheads="1"/>
          </p:cNvPicPr>
          <p:nvPr/>
        </p:nvPicPr>
        <p:blipFill rotWithShape="1">
          <a:blip r:embed="rId9">
            <a:clrChange>
              <a:clrFrom>
                <a:srgbClr val="FFFFFF"/>
              </a:clrFrom>
              <a:clrTo>
                <a:srgbClr val="FFFFFF">
                  <a:alpha val="0"/>
                </a:srgbClr>
              </a:clrTo>
            </a:clrChange>
            <a:biLevel thresh="75000"/>
            <a:extLst>
              <a:ext uri="{BEBA8EAE-BF5A-486C-A8C5-ECC9F3942E4B}">
                <a14:imgProps xmlns:a14="http://schemas.microsoft.com/office/drawing/2010/main">
                  <a14:imgLayer r:embed="rId10">
                    <a14:imgEffect>
                      <a14:sharpenSoften amount="50000"/>
                    </a14:imgEffect>
                  </a14:imgLayer>
                </a14:imgProps>
              </a:ext>
              <a:ext uri="{28A0092B-C50C-407E-A947-70E740481C1C}">
                <a14:useLocalDpi xmlns:a14="http://schemas.microsoft.com/office/drawing/2010/main" val="0"/>
              </a:ext>
            </a:extLst>
          </a:blip>
          <a:srcRect l="2656" t="15734" r="6112" b="16196"/>
          <a:stretch/>
        </p:blipFill>
        <p:spPr bwMode="auto">
          <a:xfrm>
            <a:off x="5838825" y="3867942"/>
            <a:ext cx="1157988" cy="86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7939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32E2C78-6308-4FA7-A562-CD21A500BA35}"/>
              </a:ext>
            </a:extLst>
          </p:cNvPr>
          <p:cNvSpPr/>
          <p:nvPr/>
        </p:nvSpPr>
        <p:spPr>
          <a:xfrm>
            <a:off x="0" y="0"/>
            <a:ext cx="9144000" cy="5143500"/>
          </a:xfrm>
          <a:prstGeom prst="rect">
            <a:avLst/>
          </a:prstGeom>
          <a:solidFill>
            <a:srgbClr val="7030A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13"/>
          <p:cNvSpPr txBox="1">
            <a:spLocks/>
          </p:cNvSpPr>
          <p:nvPr/>
        </p:nvSpPr>
        <p:spPr>
          <a:xfrm>
            <a:off x="467544" y="2859782"/>
            <a:ext cx="3312368" cy="1656184"/>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b="1" dirty="0">
                <a:solidFill>
                  <a:schemeClr val="bg1"/>
                </a:solidFill>
                <a:cs typeface="Arial" pitchFamily="34" charset="0"/>
              </a:rPr>
              <a:t>Economic</a:t>
            </a:r>
          </a:p>
          <a:p>
            <a:pPr marL="0" indent="0">
              <a:buNone/>
            </a:pPr>
            <a:r>
              <a:rPr lang="en-US" altLang="ko-KR" b="1" dirty="0">
                <a:solidFill>
                  <a:schemeClr val="bg1"/>
                </a:solidFill>
                <a:cs typeface="Arial" pitchFamily="34" charset="0"/>
              </a:rPr>
              <a:t>empowerment</a:t>
            </a:r>
          </a:p>
          <a:p>
            <a:pPr marL="0" indent="0">
              <a:buNone/>
            </a:pPr>
            <a:r>
              <a:rPr lang="en-US" altLang="ko-KR" b="1" dirty="0">
                <a:solidFill>
                  <a:schemeClr val="bg1"/>
                </a:solidFill>
                <a:cs typeface="Arial" pitchFamily="34" charset="0"/>
              </a:rPr>
              <a:t>in real life</a:t>
            </a:r>
          </a:p>
        </p:txBody>
      </p:sp>
      <p:pic>
        <p:nvPicPr>
          <p:cNvPr id="5" name="Picture Placeholder 4">
            <a:extLst>
              <a:ext uri="{FF2B5EF4-FFF2-40B4-BE49-F238E27FC236}">
                <a16:creationId xmlns:a16="http://schemas.microsoft.com/office/drawing/2014/main" id="{791B60F0-0925-4907-8882-82382ADA557B}"/>
              </a:ext>
            </a:extLst>
          </p:cNvPr>
          <p:cNvPicPr>
            <a:picLocks noGrp="1" noChangeAspect="1"/>
          </p:cNvPicPr>
          <p:nvPr>
            <p:ph type="pic" idx="1"/>
          </p:nvPr>
        </p:nvPicPr>
        <p:blipFill>
          <a:blip r:embed="rId4"/>
          <a:srcRect t="5551" b="5551"/>
          <a:stretch>
            <a:fillRect/>
          </a:stretch>
        </p:blipFill>
        <p:spPr>
          <a:prstGeom prst="rect">
            <a:avLst/>
          </a:prstGeom>
        </p:spPr>
      </p:pic>
      <p:sp>
        <p:nvSpPr>
          <p:cNvPr id="2" name="Rectangle 1">
            <a:extLst>
              <a:ext uri="{FF2B5EF4-FFF2-40B4-BE49-F238E27FC236}">
                <a16:creationId xmlns:a16="http://schemas.microsoft.com/office/drawing/2014/main" id="{F884BB3B-ED79-4914-B48F-AFC082CA37E3}"/>
              </a:ext>
            </a:extLst>
          </p:cNvPr>
          <p:cNvSpPr/>
          <p:nvPr/>
        </p:nvSpPr>
        <p:spPr>
          <a:xfrm>
            <a:off x="4571999" y="468065"/>
            <a:ext cx="4136261" cy="20162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10E6FA3-84AD-4D3D-8F4E-ED1CFE592E40}"/>
              </a:ext>
            </a:extLst>
          </p:cNvPr>
          <p:cNvSpPr txBox="1"/>
          <p:nvPr/>
        </p:nvSpPr>
        <p:spPr>
          <a:xfrm>
            <a:off x="4572000" y="612081"/>
            <a:ext cx="4132262" cy="1754326"/>
          </a:xfrm>
          <a:prstGeom prst="rect">
            <a:avLst/>
          </a:prstGeom>
          <a:noFill/>
        </p:spPr>
        <p:txBody>
          <a:bodyPr wrap="square" rtlCol="0">
            <a:spAutoFit/>
          </a:bodyPr>
          <a:lstStyle/>
          <a:p>
            <a:pPr algn="just"/>
            <a:r>
              <a:rPr lang="en-US" sz="1200" dirty="0"/>
              <a:t>From the 4 issues types, </a:t>
            </a:r>
            <a:r>
              <a:rPr lang="en-US" sz="1200" b="1" dirty="0"/>
              <a:t>agriculture</a:t>
            </a:r>
            <a:r>
              <a:rPr lang="en-US" sz="1200" dirty="0"/>
              <a:t> is the most</a:t>
            </a:r>
          </a:p>
          <a:p>
            <a:pPr algn="just"/>
            <a:r>
              <a:rPr lang="en-US" sz="1200" dirty="0"/>
              <a:t>developed right now using deep learning and IoT [1].</a:t>
            </a:r>
          </a:p>
          <a:p>
            <a:pPr algn="just"/>
            <a:r>
              <a:rPr lang="en-US" sz="1200" b="1" dirty="0"/>
              <a:t>Financial inclusion </a:t>
            </a:r>
            <a:r>
              <a:rPr lang="en-US" sz="1200" dirty="0"/>
              <a:t>is also in development in Africa [2].</a:t>
            </a:r>
          </a:p>
          <a:p>
            <a:pPr algn="just"/>
            <a:endParaRPr lang="en-US" sz="1200" dirty="0"/>
          </a:p>
          <a:p>
            <a:pPr algn="just"/>
            <a:r>
              <a:rPr lang="en-US" sz="1000" dirty="0"/>
              <a:t>[1] </a:t>
            </a:r>
            <a:r>
              <a:rPr lang="en-US" sz="1000" dirty="0">
                <a:solidFill>
                  <a:srgbClr val="B4186E"/>
                </a:solidFill>
                <a:hlinkClick r:id="rId5">
                  <a:extLst>
                    <a:ext uri="{A12FA001-AC4F-418D-AE19-62706E023703}">
                      <ahyp:hlinkClr xmlns:ahyp="http://schemas.microsoft.com/office/drawing/2018/hyperlinkcolor" val="tx"/>
                    </a:ext>
                  </a:extLst>
                </a:hlinkClick>
              </a:rPr>
              <a:t>https://www.mckinsey.com/~/media/mckinsey/featured%20insights/artificial%20intelligence/applying%20artificial%20intelligence%20for%20social%20good/mgi-applying-ai-for-social-good-discussion-paper-dec-2018.ashx</a:t>
            </a:r>
            <a:r>
              <a:rPr lang="en-US" sz="1000" dirty="0">
                <a:solidFill>
                  <a:srgbClr val="B4186E"/>
                </a:solidFill>
              </a:rPr>
              <a:t> </a:t>
            </a:r>
          </a:p>
          <a:p>
            <a:pPr algn="just"/>
            <a:r>
              <a:rPr lang="en-US" sz="1000" dirty="0"/>
              <a:t>[2] </a:t>
            </a:r>
            <a:r>
              <a:rPr lang="en-US" sz="1000" dirty="0">
                <a:solidFill>
                  <a:srgbClr val="B4186E"/>
                </a:solidFill>
                <a:hlinkClick r:id="rId6">
                  <a:extLst>
                    <a:ext uri="{A12FA001-AC4F-418D-AE19-62706E023703}">
                      <ahyp:hlinkClr xmlns:ahyp="http://schemas.microsoft.com/office/drawing/2018/hyperlinkcolor" val="tx"/>
                    </a:ext>
                  </a:extLst>
                </a:hlinkClick>
              </a:rPr>
              <a:t>https://medium.com/@gopalsharmadxb/ai-driven-financial-inclusion-for-africa-782eae1ff730</a:t>
            </a:r>
            <a:r>
              <a:rPr lang="en-US" sz="1000" dirty="0">
                <a:solidFill>
                  <a:srgbClr val="B4186E"/>
                </a:solidFill>
              </a:rPr>
              <a:t> </a:t>
            </a:r>
          </a:p>
        </p:txBody>
      </p:sp>
      <p:pic>
        <p:nvPicPr>
          <p:cNvPr id="25" name="Picture Placeholder 24">
            <a:extLst>
              <a:ext uri="{FF2B5EF4-FFF2-40B4-BE49-F238E27FC236}">
                <a16:creationId xmlns:a16="http://schemas.microsoft.com/office/drawing/2014/main" id="{3F88BA95-A4C7-461B-95CB-19A58269912E}"/>
              </a:ext>
            </a:extLst>
          </p:cNvPr>
          <p:cNvPicPr>
            <a:picLocks noGrp="1" noChangeAspect="1"/>
          </p:cNvPicPr>
          <p:nvPr>
            <p:ph type="pic" idx="11"/>
          </p:nvPr>
        </p:nvPicPr>
        <p:blipFill>
          <a:blip r:embed="rId7"/>
          <a:srcRect t="2487" b="2487"/>
          <a:stretch>
            <a:fillRect/>
          </a:stretch>
        </p:blipFill>
        <p:spPr>
          <a:xfrm>
            <a:off x="4576763" y="2628900"/>
            <a:ext cx="4132262" cy="2016125"/>
          </a:xfrm>
          <a:prstGeom prst="rect">
            <a:avLst/>
          </a:prstGeom>
        </p:spPr>
      </p:pic>
    </p:spTree>
    <p:extLst>
      <p:ext uri="{BB962C8B-B14F-4D97-AF65-F5344CB8AC3E}">
        <p14:creationId xmlns:p14="http://schemas.microsoft.com/office/powerpoint/2010/main" val="634549920"/>
      </p:ext>
    </p:extLst>
  </p:cSld>
  <p:clrMapOvr>
    <a:masterClrMapping/>
  </p:clrMapOvr>
</p:sld>
</file>

<file path=ppt/theme/theme1.xml><?xml version="1.0" encoding="utf-8"?>
<a:theme xmlns:a="http://schemas.openxmlformats.org/drawingml/2006/main" name="Cover and End Slide Master">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ntents Slide Master">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E46C0A"/>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3.xml><?xml version="1.0" encoding="utf-8"?>
<a:theme xmlns:a="http://schemas.openxmlformats.org/drawingml/2006/main" name="Section Break Slide Master">
  <a:themeElements>
    <a:clrScheme name="ALLPPT-COLOR-A26">
      <a:dk1>
        <a:sysClr val="windowText" lastClr="000000"/>
      </a:dk1>
      <a:lt1>
        <a:sysClr val="window" lastClr="FFFFFF"/>
      </a:lt1>
      <a:dk2>
        <a:srgbClr val="1F497D"/>
      </a:dk2>
      <a:lt2>
        <a:srgbClr val="EEECE1"/>
      </a:lt2>
      <a:accent1>
        <a:srgbClr val="E46C0A"/>
      </a:accent1>
      <a:accent2>
        <a:srgbClr val="E46C0A"/>
      </a:accent2>
      <a:accent3>
        <a:srgbClr val="E46C0A"/>
      </a:accent3>
      <a:accent4>
        <a:srgbClr val="E46C0A"/>
      </a:accent4>
      <a:accent5>
        <a:srgbClr val="E46C0A"/>
      </a:accent5>
      <a:accent6>
        <a:srgbClr val="E46C0A"/>
      </a:accent6>
      <a:hlink>
        <a:srgbClr val="FFFFFF"/>
      </a:hlink>
      <a:folHlink>
        <a:srgbClr val="FFFFFF"/>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themeOverride>
</file>

<file path=ppt/theme/themeOverride2.xml><?xml version="1.0" encoding="utf-8"?>
<a:themeOverride xmlns:a="http://schemas.openxmlformats.org/drawingml/2006/main">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themeOverride>
</file>

<file path=ppt/theme/themeOverride3.xml><?xml version="1.0" encoding="utf-8"?>
<a:themeOverride xmlns:a="http://schemas.openxmlformats.org/drawingml/2006/main">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themeOverride>
</file>

<file path=docProps/app.xml><?xml version="1.0" encoding="utf-8"?>
<Properties xmlns="http://schemas.openxmlformats.org/officeDocument/2006/extended-properties" xmlns:vt="http://schemas.openxmlformats.org/officeDocument/2006/docPropsVTypes">
  <TotalTime>2381</TotalTime>
  <Words>1005</Words>
  <Application>Microsoft Office PowerPoint</Application>
  <PresentationFormat>On-screen Show (16:9)</PresentationFormat>
  <Paragraphs>111</Paragraphs>
  <Slides>14</Slides>
  <Notes>3</Notes>
  <HiddenSlides>0</HiddenSlides>
  <MMClips>0</MMClips>
  <ScaleCrop>false</ScaleCrop>
  <HeadingPairs>
    <vt:vector size="6" baseType="variant">
      <vt:variant>
        <vt:lpstr>Fonts Used</vt:lpstr>
      </vt:variant>
      <vt:variant>
        <vt:i4>2</vt:i4>
      </vt:variant>
      <vt:variant>
        <vt:lpstr>Theme</vt:lpstr>
      </vt:variant>
      <vt:variant>
        <vt:i4>3</vt:i4>
      </vt:variant>
      <vt:variant>
        <vt:lpstr>Slide Titles</vt:lpstr>
      </vt:variant>
      <vt:variant>
        <vt:i4>14</vt:i4>
      </vt:variant>
    </vt:vector>
  </HeadingPairs>
  <TitlesOfParts>
    <vt:vector size="19" baseType="lpstr">
      <vt:lpstr>맑은 고딕</vt:lpstr>
      <vt:lpstr>Arial</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GoogleSlidesPPT.com;Allppt.com</dc:creator>
  <cp:lastModifiedBy>Patricia Joanne</cp:lastModifiedBy>
  <cp:revision>132</cp:revision>
  <dcterms:created xsi:type="dcterms:W3CDTF">2016-12-05T23:26:54Z</dcterms:created>
  <dcterms:modified xsi:type="dcterms:W3CDTF">2019-04-22T16:15:44Z</dcterms:modified>
</cp:coreProperties>
</file>

<file path=docProps/thumbnail.jpeg>
</file>